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10" r:id="rId3"/>
    <p:sldId id="311" r:id="rId4"/>
    <p:sldId id="459" r:id="rId5"/>
    <p:sldId id="312" r:id="rId6"/>
    <p:sldId id="456" r:id="rId7"/>
    <p:sldId id="313" r:id="rId8"/>
    <p:sldId id="457" r:id="rId9"/>
    <p:sldId id="461" r:id="rId10"/>
    <p:sldId id="314" r:id="rId11"/>
    <p:sldId id="366" r:id="rId12"/>
    <p:sldId id="460" r:id="rId13"/>
    <p:sldId id="288" r:id="rId14"/>
    <p:sldId id="289" r:id="rId15"/>
    <p:sldId id="315" r:id="rId16"/>
    <p:sldId id="462" r:id="rId17"/>
    <p:sldId id="442" r:id="rId18"/>
    <p:sldId id="443" r:id="rId19"/>
    <p:sldId id="466" r:id="rId20"/>
    <p:sldId id="463" r:id="rId21"/>
    <p:sldId id="449" r:id="rId22"/>
    <p:sldId id="440" r:id="rId23"/>
    <p:sldId id="444" r:id="rId24"/>
    <p:sldId id="446" r:id="rId25"/>
    <p:sldId id="447" r:id="rId26"/>
    <p:sldId id="448" r:id="rId27"/>
    <p:sldId id="451" r:id="rId28"/>
    <p:sldId id="452" r:id="rId29"/>
    <p:sldId id="454" r:id="rId30"/>
    <p:sldId id="453" r:id="rId31"/>
    <p:sldId id="464" r:id="rId32"/>
    <p:sldId id="467" r:id="rId33"/>
    <p:sldId id="465" r:id="rId34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2FA629-AD28-4780-8D8A-D96C0184DE38}" v="1" dt="2024-05-31T12:18:16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blo Zoroquiain Vélez" userId="2054f0d2-f539-4fa4-b69a-76af9db0bd41" providerId="ADAL" clId="{6F2FA629-AD28-4780-8D8A-D96C0184DE38}"/>
    <pc:docChg chg="custSel addSld delSld modSld">
      <pc:chgData name="Pablo Zoroquiain Vélez" userId="2054f0d2-f539-4fa4-b69a-76af9db0bd41" providerId="ADAL" clId="{6F2FA629-AD28-4780-8D8A-D96C0184DE38}" dt="2024-05-31T12:20:19.590" v="484" actId="20577"/>
      <pc:docMkLst>
        <pc:docMk/>
      </pc:docMkLst>
      <pc:sldChg chg="modSp mod">
        <pc:chgData name="Pablo Zoroquiain Vélez" userId="2054f0d2-f539-4fa4-b69a-76af9db0bd41" providerId="ADAL" clId="{6F2FA629-AD28-4780-8D8A-D96C0184DE38}" dt="2024-05-31T02:05:16.518" v="430" actId="20577"/>
        <pc:sldMkLst>
          <pc:docMk/>
          <pc:sldMk cId="3290631617" sldId="311"/>
        </pc:sldMkLst>
        <pc:spChg chg="mod">
          <ac:chgData name="Pablo Zoroquiain Vélez" userId="2054f0d2-f539-4fa4-b69a-76af9db0bd41" providerId="ADAL" clId="{6F2FA629-AD28-4780-8D8A-D96C0184DE38}" dt="2024-05-31T02:05:16.518" v="430" actId="20577"/>
          <ac:spMkLst>
            <pc:docMk/>
            <pc:sldMk cId="3290631617" sldId="311"/>
            <ac:spMk id="3" creationId="{00000000-0000-0000-0000-000000000000}"/>
          </ac:spMkLst>
        </pc:spChg>
      </pc:sldChg>
      <pc:sldChg chg="modSp mod">
        <pc:chgData name="Pablo Zoroquiain Vélez" userId="2054f0d2-f539-4fa4-b69a-76af9db0bd41" providerId="ADAL" clId="{6F2FA629-AD28-4780-8D8A-D96C0184DE38}" dt="2024-05-31T02:06:25.319" v="452" actId="20577"/>
        <pc:sldMkLst>
          <pc:docMk/>
          <pc:sldMk cId="2771079845" sldId="315"/>
        </pc:sldMkLst>
        <pc:spChg chg="mod">
          <ac:chgData name="Pablo Zoroquiain Vélez" userId="2054f0d2-f539-4fa4-b69a-76af9db0bd41" providerId="ADAL" clId="{6F2FA629-AD28-4780-8D8A-D96C0184DE38}" dt="2024-05-31T02:06:25.319" v="452" actId="20577"/>
          <ac:spMkLst>
            <pc:docMk/>
            <pc:sldMk cId="2771079845" sldId="315"/>
            <ac:spMk id="3" creationId="{00000000-0000-0000-0000-000000000000}"/>
          </ac:spMkLst>
        </pc:spChg>
      </pc:sldChg>
      <pc:sldChg chg="add del">
        <pc:chgData name="Pablo Zoroquiain Vélez" userId="2054f0d2-f539-4fa4-b69a-76af9db0bd41" providerId="ADAL" clId="{6F2FA629-AD28-4780-8D8A-D96C0184DE38}" dt="2024-05-31T12:18:16.670" v="453"/>
        <pc:sldMkLst>
          <pc:docMk/>
          <pc:sldMk cId="3648022011" sldId="440"/>
        </pc:sldMkLst>
      </pc:sldChg>
      <pc:sldChg chg="del">
        <pc:chgData name="Pablo Zoroquiain Vélez" userId="2054f0d2-f539-4fa4-b69a-76af9db0bd41" providerId="ADAL" clId="{6F2FA629-AD28-4780-8D8A-D96C0184DE38}" dt="2024-05-30T18:55:56.832" v="0" actId="47"/>
        <pc:sldMkLst>
          <pc:docMk/>
          <pc:sldMk cId="1808796328" sldId="441"/>
        </pc:sldMkLst>
      </pc:sldChg>
      <pc:sldChg chg="modSp add del mod">
        <pc:chgData name="Pablo Zoroquiain Vélez" userId="2054f0d2-f539-4fa4-b69a-76af9db0bd41" providerId="ADAL" clId="{6F2FA629-AD28-4780-8D8A-D96C0184DE38}" dt="2024-05-31T12:20:19.590" v="484" actId="20577"/>
        <pc:sldMkLst>
          <pc:docMk/>
          <pc:sldMk cId="494725271" sldId="444"/>
        </pc:sldMkLst>
        <pc:spChg chg="mod">
          <ac:chgData name="Pablo Zoroquiain Vélez" userId="2054f0d2-f539-4fa4-b69a-76af9db0bd41" providerId="ADAL" clId="{6F2FA629-AD28-4780-8D8A-D96C0184DE38}" dt="2024-05-31T12:20:19.590" v="484" actId="20577"/>
          <ac:spMkLst>
            <pc:docMk/>
            <pc:sldMk cId="494725271" sldId="444"/>
            <ac:spMk id="8" creationId="{A43400B7-EC3B-EB30-3E67-305CB313CD11}"/>
          </ac:spMkLst>
        </pc:spChg>
      </pc:sldChg>
      <pc:sldChg chg="add del">
        <pc:chgData name="Pablo Zoroquiain Vélez" userId="2054f0d2-f539-4fa4-b69a-76af9db0bd41" providerId="ADAL" clId="{6F2FA629-AD28-4780-8D8A-D96C0184DE38}" dt="2024-05-31T12:18:16.670" v="453"/>
        <pc:sldMkLst>
          <pc:docMk/>
          <pc:sldMk cId="1062931633" sldId="446"/>
        </pc:sldMkLst>
      </pc:sldChg>
      <pc:sldChg chg="add del">
        <pc:chgData name="Pablo Zoroquiain Vélez" userId="2054f0d2-f539-4fa4-b69a-76af9db0bd41" providerId="ADAL" clId="{6F2FA629-AD28-4780-8D8A-D96C0184DE38}" dt="2024-05-31T12:18:16.670" v="453"/>
        <pc:sldMkLst>
          <pc:docMk/>
          <pc:sldMk cId="17198298" sldId="447"/>
        </pc:sldMkLst>
      </pc:sldChg>
      <pc:sldChg chg="add del">
        <pc:chgData name="Pablo Zoroquiain Vélez" userId="2054f0d2-f539-4fa4-b69a-76af9db0bd41" providerId="ADAL" clId="{6F2FA629-AD28-4780-8D8A-D96C0184DE38}" dt="2024-05-31T12:18:16.670" v="453"/>
        <pc:sldMkLst>
          <pc:docMk/>
          <pc:sldMk cId="2848494135" sldId="448"/>
        </pc:sldMkLst>
      </pc:sldChg>
      <pc:sldChg chg="modSp add del mod">
        <pc:chgData name="Pablo Zoroquiain Vélez" userId="2054f0d2-f539-4fa4-b69a-76af9db0bd41" providerId="ADAL" clId="{6F2FA629-AD28-4780-8D8A-D96C0184DE38}" dt="2024-05-31T12:19:41.089" v="470" actId="20577"/>
        <pc:sldMkLst>
          <pc:docMk/>
          <pc:sldMk cId="3890773188" sldId="449"/>
        </pc:sldMkLst>
        <pc:spChg chg="mod">
          <ac:chgData name="Pablo Zoroquiain Vélez" userId="2054f0d2-f539-4fa4-b69a-76af9db0bd41" providerId="ADAL" clId="{6F2FA629-AD28-4780-8D8A-D96C0184DE38}" dt="2024-05-31T12:19:41.089" v="470" actId="20577"/>
          <ac:spMkLst>
            <pc:docMk/>
            <pc:sldMk cId="3890773188" sldId="449"/>
            <ac:spMk id="8" creationId="{A43400B7-EC3B-EB30-3E67-305CB313CD11}"/>
          </ac:spMkLst>
        </pc:spChg>
      </pc:sldChg>
      <pc:sldChg chg="modSp add del mod">
        <pc:chgData name="Pablo Zoroquiain Vélez" userId="2054f0d2-f539-4fa4-b69a-76af9db0bd41" providerId="ADAL" clId="{6F2FA629-AD28-4780-8D8A-D96C0184DE38}" dt="2024-05-31T12:18:46.919" v="455" actId="20577"/>
        <pc:sldMkLst>
          <pc:docMk/>
          <pc:sldMk cId="3463016503" sldId="451"/>
        </pc:sldMkLst>
        <pc:spChg chg="mod">
          <ac:chgData name="Pablo Zoroquiain Vélez" userId="2054f0d2-f539-4fa4-b69a-76af9db0bd41" providerId="ADAL" clId="{6F2FA629-AD28-4780-8D8A-D96C0184DE38}" dt="2024-05-31T12:18:46.919" v="455" actId="20577"/>
          <ac:spMkLst>
            <pc:docMk/>
            <pc:sldMk cId="3463016503" sldId="451"/>
            <ac:spMk id="8" creationId="{A43400B7-EC3B-EB30-3E67-305CB313CD11}"/>
          </ac:spMkLst>
        </pc:spChg>
      </pc:sldChg>
      <pc:sldChg chg="add del">
        <pc:chgData name="Pablo Zoroquiain Vélez" userId="2054f0d2-f539-4fa4-b69a-76af9db0bd41" providerId="ADAL" clId="{6F2FA629-AD28-4780-8D8A-D96C0184DE38}" dt="2024-05-31T12:18:16.670" v="453"/>
        <pc:sldMkLst>
          <pc:docMk/>
          <pc:sldMk cId="89611787" sldId="452"/>
        </pc:sldMkLst>
      </pc:sldChg>
      <pc:sldChg chg="add del">
        <pc:chgData name="Pablo Zoroquiain Vélez" userId="2054f0d2-f539-4fa4-b69a-76af9db0bd41" providerId="ADAL" clId="{6F2FA629-AD28-4780-8D8A-D96C0184DE38}" dt="2024-05-31T12:18:16.670" v="453"/>
        <pc:sldMkLst>
          <pc:docMk/>
          <pc:sldMk cId="3131442793" sldId="453"/>
        </pc:sldMkLst>
      </pc:sldChg>
      <pc:sldChg chg="add del">
        <pc:chgData name="Pablo Zoroquiain Vélez" userId="2054f0d2-f539-4fa4-b69a-76af9db0bd41" providerId="ADAL" clId="{6F2FA629-AD28-4780-8D8A-D96C0184DE38}" dt="2024-05-31T12:18:16.670" v="453"/>
        <pc:sldMkLst>
          <pc:docMk/>
          <pc:sldMk cId="2521147879" sldId="454"/>
        </pc:sldMkLst>
      </pc:sldChg>
      <pc:sldChg chg="add del">
        <pc:chgData name="Pablo Zoroquiain Vélez" userId="2054f0d2-f539-4fa4-b69a-76af9db0bd41" providerId="ADAL" clId="{6F2FA629-AD28-4780-8D8A-D96C0184DE38}" dt="2024-05-31T12:18:16.670" v="453"/>
        <pc:sldMkLst>
          <pc:docMk/>
          <pc:sldMk cId="3821312225" sldId="463"/>
        </pc:sldMkLst>
      </pc:sldChg>
      <pc:sldChg chg="add del">
        <pc:chgData name="Pablo Zoroquiain Vélez" userId="2054f0d2-f539-4fa4-b69a-76af9db0bd41" providerId="ADAL" clId="{6F2FA629-AD28-4780-8D8A-D96C0184DE38}" dt="2024-05-31T12:18:16.670" v="453"/>
        <pc:sldMkLst>
          <pc:docMk/>
          <pc:sldMk cId="3200452800" sldId="464"/>
        </pc:sldMkLst>
      </pc:sldChg>
      <pc:sldChg chg="modSp new mod">
        <pc:chgData name="Pablo Zoroquiain Vélez" userId="2054f0d2-f539-4fa4-b69a-76af9db0bd41" providerId="ADAL" clId="{6F2FA629-AD28-4780-8D8A-D96C0184DE38}" dt="2024-05-30T18:56:19.831" v="51" actId="20577"/>
        <pc:sldMkLst>
          <pc:docMk/>
          <pc:sldMk cId="3688872691" sldId="466"/>
        </pc:sldMkLst>
        <pc:spChg chg="mod">
          <ac:chgData name="Pablo Zoroquiain Vélez" userId="2054f0d2-f539-4fa4-b69a-76af9db0bd41" providerId="ADAL" clId="{6F2FA629-AD28-4780-8D8A-D96C0184DE38}" dt="2024-05-30T18:56:06.974" v="10" actId="20577"/>
          <ac:spMkLst>
            <pc:docMk/>
            <pc:sldMk cId="3688872691" sldId="466"/>
            <ac:spMk id="2" creationId="{B08E6F5A-087F-0CC3-41A9-2C4C5157F736}"/>
          </ac:spMkLst>
        </pc:spChg>
        <pc:spChg chg="mod">
          <ac:chgData name="Pablo Zoroquiain Vélez" userId="2054f0d2-f539-4fa4-b69a-76af9db0bd41" providerId="ADAL" clId="{6F2FA629-AD28-4780-8D8A-D96C0184DE38}" dt="2024-05-30T18:56:19.831" v="51" actId="20577"/>
          <ac:spMkLst>
            <pc:docMk/>
            <pc:sldMk cId="3688872691" sldId="466"/>
            <ac:spMk id="3" creationId="{C73FBDCF-5F94-E83A-59F7-5ECB0DB96169}"/>
          </ac:spMkLst>
        </pc:spChg>
      </pc:sldChg>
      <pc:sldChg chg="modSp new mod">
        <pc:chgData name="Pablo Zoroquiain Vélez" userId="2054f0d2-f539-4fa4-b69a-76af9db0bd41" providerId="ADAL" clId="{6F2FA629-AD28-4780-8D8A-D96C0184DE38}" dt="2024-05-30T21:41:27.814" v="410" actId="20577"/>
        <pc:sldMkLst>
          <pc:docMk/>
          <pc:sldMk cId="2476310275" sldId="467"/>
        </pc:sldMkLst>
        <pc:spChg chg="mod">
          <ac:chgData name="Pablo Zoroquiain Vélez" userId="2054f0d2-f539-4fa4-b69a-76af9db0bd41" providerId="ADAL" clId="{6F2FA629-AD28-4780-8D8A-D96C0184DE38}" dt="2024-05-30T19:08:17.725" v="87" actId="20577"/>
          <ac:spMkLst>
            <pc:docMk/>
            <pc:sldMk cId="2476310275" sldId="467"/>
            <ac:spMk id="2" creationId="{B929853E-C5E4-2D16-E29A-1CD36325BF9F}"/>
          </ac:spMkLst>
        </pc:spChg>
        <pc:spChg chg="mod">
          <ac:chgData name="Pablo Zoroquiain Vélez" userId="2054f0d2-f539-4fa4-b69a-76af9db0bd41" providerId="ADAL" clId="{6F2FA629-AD28-4780-8D8A-D96C0184DE38}" dt="2024-05-30T21:41:27.814" v="410" actId="20577"/>
          <ac:spMkLst>
            <pc:docMk/>
            <pc:sldMk cId="2476310275" sldId="467"/>
            <ac:spMk id="3" creationId="{541C7EAD-0C97-211A-B262-CA532305776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86757B-F089-94B0-9FD1-1C6C5427A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3C94A49-93C3-02E6-AEA0-CC3FF6210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9BB546-5DE0-B514-AA21-CA9578203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B406-7FF1-4D65-A602-D6E79B9E3FEA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0A30A1-C536-2529-5ADA-9A14361D7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04C2D5-4910-1339-3CA4-E741833B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09AB-7420-4A56-A066-AB829E4B82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4960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336D5-EC49-6E09-BEC8-781CB2A62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9477EA-B8F7-6B27-62FE-4551667BB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23F840-CDC3-3FEA-C3B5-3EB3671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B406-7FF1-4D65-A602-D6E79B9E3FEA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C8B678-9F8D-7200-62A3-66BA21146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8C212B-1A4C-2446-9FD2-73053901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09AB-7420-4A56-A066-AB829E4B82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9677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7480B9-D2BD-0D82-DA52-1A3AC957FA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2E403A-7C65-1AF2-7049-88585CE01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FEF46E-E33C-682D-7737-BF3650C7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B406-7FF1-4D65-A602-D6E79B9E3FEA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698385-507E-BFB8-6F62-4ED5BF178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DB9220-7618-2747-26E9-1F09B98C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09AB-7420-4A56-A066-AB829E4B82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93599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912476-61C6-2B7D-44BD-B2D68482F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C63F6-23D5-D993-A2FA-A49C41E4A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26EA67-8323-E55A-202F-497B89F26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B406-7FF1-4D65-A602-D6E79B9E3FEA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7F3336-7E01-7559-7AFF-6F1B1A88B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EEEAB8-88A9-599D-2E16-9235D76A6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09AB-7420-4A56-A066-AB829E4B82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6246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A4ABE9-A600-696C-F3D5-A8A3B531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959C2C-C2E9-20BA-3418-D8C5DDDE6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1E1207-2AD8-C8BC-43F5-FE8C2A3CC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B406-7FF1-4D65-A602-D6E79B9E3FEA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3736E4-B994-DCFA-5683-9EB730F57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CF9A26-5746-9539-3116-1BDFE249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09AB-7420-4A56-A066-AB829E4B82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2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3A8E63-A701-79E2-3E32-773BE966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BEA7E-0DB5-AB80-B84B-22DF663DC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315486-317B-17B1-0CF1-D74FCD600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D46BB6-4CFB-C7E8-4A5A-04D17AECA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B406-7FF1-4D65-A602-D6E79B9E3FEA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16B1620-83C1-1EEC-9E6F-4DD3DCF2A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32EC96-6A5B-ECF0-0245-ECED76DB7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09AB-7420-4A56-A066-AB829E4B82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355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1522A8-1ADD-E075-5E7A-F8530D19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B39D13-AD8A-FA48-CD1F-DA74950E9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52D494-0AA1-6149-D178-B34F5F0A0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A347677-8A72-C45C-E6BD-DFC3A7F8D1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F5744F1-E21C-F12C-DE41-45D553DCC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6AD25AA-72D5-8145-62B0-7DA132C72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B406-7FF1-4D65-A602-D6E79B9E3FEA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ED3ED9E-9F68-9C8F-CAA0-318CEEFA4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2204DFA-D285-C708-681D-27E0A37D7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09AB-7420-4A56-A066-AB829E4B82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4210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9ADAA-74C4-0C09-7FCE-ADDAF3D70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C62FB8-515A-7778-61EC-CA2ECA50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B406-7FF1-4D65-A602-D6E79B9E3FEA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AD23755-2D44-736A-59B2-A944AC7AD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B8D4811-8DE7-8E87-5044-C3E15DB98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09AB-7420-4A56-A066-AB829E4B82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596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E2B741-F577-0FEE-94E0-71BCD7595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B406-7FF1-4D65-A602-D6E79B9E3FEA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08E98D4-BD35-E3DF-AF48-59F2E70A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C0D4FFF-9AE3-20B1-8976-7C8C2617D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09AB-7420-4A56-A066-AB829E4B82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415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B62EFE-DBED-D83B-3DC7-47584995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EF3E67-6F1E-A0B5-27E0-80C564729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9EA400-7D09-3F94-6C71-665A94E49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2FBD6F-A2E8-D9E0-7BE8-F83E4F54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B406-7FF1-4D65-A602-D6E79B9E3FEA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2A6A65-9CFB-EDC3-F1CE-A1D0F8D0A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AAB362-5AFC-CD4E-9133-348F1481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09AB-7420-4A56-A066-AB829E4B82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886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3E58D-F1E3-7170-FF84-03890D227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9035599-4182-4619-F028-4C4BF437B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74D0A3-81C5-B90D-7CA9-263798F6F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2F79D9-C161-6239-E935-AC13E11B3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B406-7FF1-4D65-A602-D6E79B9E3FEA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E6EB03-0A6B-1844-6730-8E6ACA46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DFDACE-A953-3075-593A-FA96A8BE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E09AB-7420-4A56-A066-AB829E4B82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0082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2F8A052-75D8-2D46-9CF8-11590D84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7852B1-32FD-71D8-958A-C08B01258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DF2E5D-C68C-32FD-9D0D-785D26D7F8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EDB406-7FF1-4D65-A602-D6E79B9E3FEA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1A6A81-75D4-2AB6-0CAA-E7F6DA7BC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1DD9C7-E080-0DBA-2760-05926557C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9E09AB-7420-4A56-A066-AB829E4B829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2524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sirve.cl/wp-content/uploads/2010/12/Clinica-San-Carlos-de-Apoqui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2000" y="1124744"/>
            <a:ext cx="5080000" cy="3365501"/>
          </a:xfrm>
          <a:prstGeom prst="rect">
            <a:avLst/>
          </a:prstGeom>
          <a:noFill/>
        </p:spPr>
      </p:pic>
      <p:pic>
        <p:nvPicPr>
          <p:cNvPr id="5122" name="Picture 2" descr="salud-u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" y="1124745"/>
            <a:ext cx="6921104" cy="2471823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1300652" y="4063518"/>
            <a:ext cx="9180513" cy="1978025"/>
          </a:xfrm>
          <a:prstGeom prst="rect">
            <a:avLst/>
          </a:prstGeom>
          <a:solidFill>
            <a:srgbClr val="091530"/>
          </a:solidFill>
          <a:ln w="381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 sz="4800" b="1" dirty="0">
              <a:solidFill>
                <a:schemeClr val="bg1"/>
              </a:solidFill>
            </a:endParaRPr>
          </a:p>
        </p:txBody>
      </p:sp>
      <p:sp>
        <p:nvSpPr>
          <p:cNvPr id="8" name="10 Rectángulo"/>
          <p:cNvSpPr/>
          <p:nvPr/>
        </p:nvSpPr>
        <p:spPr>
          <a:xfrm>
            <a:off x="1751978" y="5052531"/>
            <a:ext cx="8277861" cy="169593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285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6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Dr. Pablo Zoroquiain PhD</a:t>
            </a:r>
          </a:p>
          <a:p>
            <a:pPr algn="ctr">
              <a:defRPr/>
            </a:pPr>
            <a:r>
              <a:rPr lang="en-US" sz="1867" b="1" dirty="0">
                <a:solidFill>
                  <a:srgbClr val="FFFFFF"/>
                </a:solidFill>
              </a:rPr>
              <a:t>Ocular pathologist and cytopathologist</a:t>
            </a:r>
          </a:p>
          <a:p>
            <a:pPr algn="ctr">
              <a:defRPr/>
            </a:pPr>
            <a:r>
              <a:rPr lang="en-US" sz="1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Associate Professor,</a:t>
            </a:r>
          </a:p>
          <a:p>
            <a:pPr algn="ctr">
              <a:defRPr/>
            </a:pPr>
            <a:r>
              <a:rPr lang="en-US" sz="186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Pontificia</a:t>
            </a:r>
            <a:r>
              <a:rPr lang="en-US" sz="1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Universidad  </a:t>
            </a:r>
            <a:r>
              <a:rPr lang="en-US" sz="186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Católica</a:t>
            </a:r>
            <a:r>
              <a:rPr lang="en-US" sz="1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Chile.</a:t>
            </a:r>
          </a:p>
          <a:p>
            <a:pPr algn="ctr">
              <a:defRPr/>
            </a:pPr>
            <a:endParaRPr lang="en-US" sz="24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5126" name="Picture 6" descr="http://www.fauna-australis.puc.cl/wp-content/archivos/2010/05/Logo-UC-Colores_0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350" y="0"/>
            <a:ext cx="1292615" cy="1700808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37A702F-C624-4525-AFE6-7846C66BAE02}"/>
              </a:ext>
            </a:extLst>
          </p:cNvPr>
          <p:cNvSpPr txBox="1"/>
          <p:nvPr/>
        </p:nvSpPr>
        <p:spPr>
          <a:xfrm>
            <a:off x="1300652" y="4314111"/>
            <a:ext cx="894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FFC000"/>
                </a:solidFill>
              </a:rPr>
              <a:t>Intraocular </a:t>
            </a:r>
            <a:r>
              <a:rPr lang="es-MX" sz="3200" dirty="0" err="1">
                <a:solidFill>
                  <a:srgbClr val="FFC000"/>
                </a:solidFill>
              </a:rPr>
              <a:t>cytology</a:t>
            </a:r>
            <a:endParaRPr lang="es-CL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Tm="1479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335364" y="1508788"/>
            <a:ext cx="6432713" cy="4704523"/>
          </a:xfrm>
        </p:spPr>
        <p:txBody>
          <a:bodyPr>
            <a:normAutofit/>
          </a:bodyPr>
          <a:lstStyle/>
          <a:p>
            <a:r>
              <a:rPr lang="es-CL" dirty="0"/>
              <a:t>Flow </a:t>
            </a:r>
            <a:r>
              <a:rPr lang="es-CL" dirty="0" err="1"/>
              <a:t>cytometry</a:t>
            </a:r>
            <a:r>
              <a:rPr lang="es-CL" dirty="0"/>
              <a:t> (</a:t>
            </a:r>
            <a:r>
              <a:rPr lang="es-CL" dirty="0" err="1"/>
              <a:t>undiluted</a:t>
            </a:r>
            <a:r>
              <a:rPr lang="es-CL" dirty="0"/>
              <a:t>)</a:t>
            </a:r>
          </a:p>
          <a:p>
            <a:r>
              <a:rPr lang="es-CL" dirty="0"/>
              <a:t>ICC (</a:t>
            </a:r>
            <a:r>
              <a:rPr lang="es-CL" dirty="0" err="1"/>
              <a:t>diluted</a:t>
            </a:r>
            <a:r>
              <a:rPr lang="es-CL" dirty="0"/>
              <a:t> </a:t>
            </a:r>
            <a:r>
              <a:rPr lang="es-CL" dirty="0" err="1"/>
              <a:t>vitreous</a:t>
            </a:r>
            <a:r>
              <a:rPr lang="es-CL" dirty="0"/>
              <a:t>/</a:t>
            </a:r>
            <a:r>
              <a:rPr lang="es-CL" dirty="0" err="1"/>
              <a:t>cassette</a:t>
            </a:r>
            <a:r>
              <a:rPr lang="es-CL" dirty="0"/>
              <a:t>)</a:t>
            </a:r>
          </a:p>
          <a:p>
            <a:pPr lvl="2"/>
            <a:r>
              <a:rPr lang="es-CL" dirty="0"/>
              <a:t>CD3/CD20.</a:t>
            </a:r>
          </a:p>
          <a:p>
            <a:pPr lvl="2"/>
            <a:r>
              <a:rPr lang="es-CL" dirty="0" err="1"/>
              <a:t>panCK</a:t>
            </a:r>
            <a:r>
              <a:rPr lang="es-CL" dirty="0"/>
              <a:t>.</a:t>
            </a:r>
          </a:p>
          <a:p>
            <a:pPr lvl="2"/>
            <a:r>
              <a:rPr lang="es-CL" dirty="0"/>
              <a:t>HMB-45/PAX8.</a:t>
            </a:r>
          </a:p>
        </p:txBody>
      </p:sp>
      <p:pic>
        <p:nvPicPr>
          <p:cNvPr id="7" name="1 Imagen" descr="P115000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93" b="51876"/>
          <a:stretch/>
        </p:blipFill>
        <p:spPr bwMode="auto">
          <a:xfrm>
            <a:off x="0" y="0"/>
            <a:ext cx="12192000" cy="102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-3"/>
            <a:ext cx="12192000" cy="1028736"/>
          </a:xfrm>
          <a:prstGeom prst="rect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 i="1" dirty="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0" y="0"/>
            <a:ext cx="12192000" cy="102873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Triage</a:t>
            </a:r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with</a:t>
            </a:r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discohesive</a:t>
            </a:r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malignant</a:t>
            </a:r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cells</a:t>
            </a:r>
            <a:endParaRPr lang="es-CL" sz="5333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 descr="Primary vitreoretinal lymphoma - ScienceDirect">
            <a:extLst>
              <a:ext uri="{FF2B5EF4-FFF2-40B4-BE49-F238E27FC236}">
                <a16:creationId xmlns:a16="http://schemas.microsoft.com/office/drawing/2014/main" id="{DAEB6A38-854F-CCE3-CC87-851AC0D98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171576"/>
            <a:ext cx="5139104" cy="49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62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B2A4CBFE-DAFB-46F2-B1D1-7BC023EEDF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3" r="685"/>
          <a:stretch/>
        </p:blipFill>
        <p:spPr>
          <a:xfrm>
            <a:off x="4" y="10"/>
            <a:ext cx="7858547" cy="6857988"/>
          </a:xfrm>
          <a:prstGeom prst="rect">
            <a:avLst/>
          </a:prstGeom>
        </p:spPr>
      </p:pic>
      <p:pic>
        <p:nvPicPr>
          <p:cNvPr id="9" name="Imagen 8" descr="Imagen que contiene vuelo, grande, pájaro, aire&#10;&#10;Descripción generada automáticamente">
            <a:extLst>
              <a:ext uri="{FF2B5EF4-FFF2-40B4-BE49-F238E27FC236}">
                <a16:creationId xmlns:a16="http://schemas.microsoft.com/office/drawing/2014/main" id="{D00855E4-290E-47D9-916E-DB89FFF24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37402" r="21709" b="20661"/>
          <a:stretch/>
        </p:blipFill>
        <p:spPr>
          <a:xfrm rot="5400000">
            <a:off x="6596275" y="1262275"/>
            <a:ext cx="6858000" cy="43334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4094163"/>
            <a:ext cx="6756400" cy="17256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Vitrectomia</a:t>
            </a:r>
            <a:b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81AEDB4-7FF3-8B06-D24A-DF61B0D235A1}"/>
              </a:ext>
            </a:extLst>
          </p:cNvPr>
          <p:cNvSpPr txBox="1"/>
          <p:nvPr/>
        </p:nvSpPr>
        <p:spPr>
          <a:xfrm>
            <a:off x="10562492" y="6131169"/>
            <a:ext cx="9026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dirty="0"/>
              <a:t>CD20</a:t>
            </a:r>
          </a:p>
        </p:txBody>
      </p:sp>
    </p:spTree>
    <p:extLst>
      <p:ext uri="{BB962C8B-B14F-4D97-AF65-F5344CB8AC3E}">
        <p14:creationId xmlns:p14="http://schemas.microsoft.com/office/powerpoint/2010/main" val="184531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BA496C4-7CE2-9F59-E5F1-A78F7497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Ancilliary techniques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7F142D-51FB-7AB8-D754-4FFDCA92C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489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ICC versus FC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Immunocytochemistry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Large amount of cells</a:t>
            </a:r>
          </a:p>
          <a:p>
            <a:pPr lvl="1"/>
            <a:r>
              <a:rPr lang="en-US" dirty="0"/>
              <a:t>One Ab per slide.</a:t>
            </a:r>
          </a:p>
          <a:p>
            <a:r>
              <a:rPr lang="en-US" dirty="0"/>
              <a:t>Morphology</a:t>
            </a:r>
          </a:p>
          <a:p>
            <a:pPr lvl="1"/>
            <a:r>
              <a:rPr lang="en-US" dirty="0" err="1"/>
              <a:t>Posible</a:t>
            </a:r>
            <a:r>
              <a:rPr lang="en-US" dirty="0"/>
              <a:t>: Can detect other non-lymphoid </a:t>
            </a:r>
            <a:r>
              <a:rPr lang="en-US" dirty="0" err="1"/>
              <a:t>malignancyies</a:t>
            </a:r>
            <a:endParaRPr lang="en-US" dirty="0"/>
          </a:p>
          <a:p>
            <a:endParaRPr lang="en-US" dirty="0"/>
          </a:p>
          <a:p>
            <a:r>
              <a:rPr lang="en-US" dirty="0"/>
              <a:t>Handling</a:t>
            </a:r>
          </a:p>
          <a:p>
            <a:pPr lvl="1"/>
            <a:r>
              <a:rPr lang="en-US" dirty="0"/>
              <a:t>Refrigerated in fresh or fixed with 70% alcohol.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Flow cytometry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Low amount of cells</a:t>
            </a:r>
          </a:p>
          <a:p>
            <a:pPr lvl="1"/>
            <a:r>
              <a:rPr lang="en-US" dirty="0"/>
              <a:t>Multiple Ab simultaneously</a:t>
            </a:r>
          </a:p>
          <a:p>
            <a:r>
              <a:rPr lang="en-US" dirty="0"/>
              <a:t>Morphology</a:t>
            </a:r>
          </a:p>
          <a:p>
            <a:pPr lvl="1"/>
            <a:r>
              <a:rPr lang="en-US" dirty="0"/>
              <a:t>Not </a:t>
            </a:r>
            <a:r>
              <a:rPr lang="en-US" dirty="0" err="1"/>
              <a:t>posible</a:t>
            </a:r>
            <a:r>
              <a:rPr lang="en-US" dirty="0"/>
              <a:t>: Can result in false negatives (carcinoma , HL and other low-grade lymphomas)</a:t>
            </a:r>
          </a:p>
          <a:p>
            <a:r>
              <a:rPr lang="en-US" dirty="0"/>
              <a:t>Handling</a:t>
            </a:r>
          </a:p>
          <a:p>
            <a:pPr lvl="1"/>
            <a:r>
              <a:rPr lang="en-US" dirty="0"/>
              <a:t>Refrigerated and using culture media.</a:t>
            </a:r>
          </a:p>
        </p:txBody>
      </p:sp>
    </p:spTree>
    <p:extLst>
      <p:ext uri="{BB962C8B-B14F-4D97-AF65-F5344CB8AC3E}">
        <p14:creationId xmlns:p14="http://schemas.microsoft.com/office/powerpoint/2010/main" val="1990088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IGH gene clone rearrangement and  BCL-2 t(14,18) rearrangement</a:t>
            </a:r>
          </a:p>
          <a:p>
            <a:pPr lvl="1"/>
            <a:r>
              <a:rPr lang="en-US" dirty="0"/>
              <a:t>Multiplex technique.</a:t>
            </a:r>
          </a:p>
          <a:p>
            <a:pPr lvl="1"/>
            <a:r>
              <a:rPr lang="en-US" dirty="0"/>
              <a:t>Good overall specificity ( 1/86 uveitis positive)</a:t>
            </a:r>
          </a:p>
          <a:p>
            <a:pPr lvl="1"/>
            <a:r>
              <a:rPr lang="en-US" dirty="0"/>
              <a:t>Variable sensitivity</a:t>
            </a:r>
          </a:p>
          <a:p>
            <a:pPr lvl="2"/>
            <a:r>
              <a:rPr lang="en-US" dirty="0"/>
              <a:t>Amount of cells</a:t>
            </a:r>
          </a:p>
          <a:p>
            <a:pPr lvl="2"/>
            <a:r>
              <a:rPr lang="en-US" dirty="0"/>
              <a:t>Technique single/multiplexes/nested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5787" y="5860725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Lobo, A et al. </a:t>
            </a:r>
            <a:r>
              <a:rPr lang="en-US" sz="1600" b="1" dirty="0"/>
              <a:t>Protocol for the use of polymerase chain reaction in the detection of intraocular large B-cell lymphoma in ocular samples.</a:t>
            </a:r>
            <a:r>
              <a:rPr lang="en-US" sz="1600" dirty="0"/>
              <a:t> J </a:t>
            </a:r>
            <a:r>
              <a:rPr lang="en-US" sz="1600" dirty="0" err="1"/>
              <a:t>Mol</a:t>
            </a:r>
            <a:r>
              <a:rPr lang="en-US" sz="1600" dirty="0"/>
              <a:t> </a:t>
            </a:r>
            <a:r>
              <a:rPr lang="en-US" sz="1600" dirty="0" err="1"/>
              <a:t>Diagn</a:t>
            </a:r>
            <a:r>
              <a:rPr lang="en-US" sz="1600" dirty="0"/>
              <a:t>. 2007.</a:t>
            </a:r>
          </a:p>
          <a:p>
            <a:r>
              <a:rPr lang="en-US" sz="1600" dirty="0"/>
              <a:t>Wang, Y  et al</a:t>
            </a:r>
            <a:r>
              <a:rPr lang="en-US" sz="1600" b="1" dirty="0"/>
              <a:t>. Molecular biomarkers for the diagnosis of primary </a:t>
            </a:r>
            <a:r>
              <a:rPr lang="en-US" sz="1600" b="1" dirty="0" err="1"/>
              <a:t>vitreoretinal</a:t>
            </a:r>
            <a:r>
              <a:rPr lang="en-US" sz="1600" b="1" dirty="0"/>
              <a:t> lymphoma. </a:t>
            </a:r>
            <a:r>
              <a:rPr lang="en-US" sz="1600" dirty="0" err="1"/>
              <a:t>Int</a:t>
            </a:r>
            <a:r>
              <a:rPr lang="en-US" sz="1600" dirty="0"/>
              <a:t> J </a:t>
            </a:r>
            <a:r>
              <a:rPr lang="en-US" sz="1600" dirty="0" err="1"/>
              <a:t>Mol</a:t>
            </a:r>
            <a:r>
              <a:rPr lang="en-US" sz="1600" dirty="0"/>
              <a:t> Sci. 2011</a:t>
            </a:r>
          </a:p>
        </p:txBody>
      </p:sp>
    </p:spTree>
    <p:extLst>
      <p:ext uri="{BB962C8B-B14F-4D97-AF65-F5344CB8AC3E}">
        <p14:creationId xmlns:p14="http://schemas.microsoft.com/office/powerpoint/2010/main" val="3466863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Biochemical analysis (ELISA)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IL-10 is a growth and differentiation factor of B lymphocytes </a:t>
            </a:r>
          </a:p>
          <a:p>
            <a:r>
              <a:rPr lang="en-US" dirty="0"/>
              <a:t>IL-6 and IL-12 elevated in inflammatory processes</a:t>
            </a:r>
          </a:p>
          <a:p>
            <a:r>
              <a:rPr lang="en-US" dirty="0"/>
              <a:t>A ratio IL-10:IL-6  &gt;1 showed a 74-89% sensitivity and 75-93% specificity for lymphoma diagnosis.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2631" y="5687609"/>
            <a:ext cx="8174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Buggage</a:t>
            </a:r>
            <a:r>
              <a:rPr lang="en-US" sz="1600" dirty="0"/>
              <a:t>, R.R et al. </a:t>
            </a:r>
            <a:r>
              <a:rPr lang="en-US" sz="1600" b="1" dirty="0"/>
              <a:t>Using interleukin 10 to interleukin 6 ratio to distinguish primary intraocular lymphoma and uveitis. </a:t>
            </a:r>
            <a:r>
              <a:rPr lang="en-US" sz="1600" dirty="0"/>
              <a:t>Invest </a:t>
            </a:r>
            <a:r>
              <a:rPr lang="en-US" sz="1600" dirty="0" err="1"/>
              <a:t>Ophthalmol</a:t>
            </a:r>
            <a:r>
              <a:rPr lang="en-US" sz="1600" dirty="0"/>
              <a:t> Vis Sci. 1999</a:t>
            </a:r>
          </a:p>
          <a:p>
            <a:r>
              <a:rPr lang="en-US" sz="1600" dirty="0" err="1"/>
              <a:t>Cassoux</a:t>
            </a:r>
            <a:r>
              <a:rPr lang="en-US" sz="1600" dirty="0"/>
              <a:t>, N et al. </a:t>
            </a:r>
            <a:r>
              <a:rPr lang="en-US" sz="1600" b="1" dirty="0"/>
              <a:t>IL-10 measurement in aqueous humor for screening patients with suspicion of primary intraocular lymphoma</a:t>
            </a:r>
            <a:r>
              <a:rPr lang="en-US" sz="1600" dirty="0"/>
              <a:t>. Invest </a:t>
            </a:r>
            <a:r>
              <a:rPr lang="en-US" sz="1600" dirty="0" err="1"/>
              <a:t>Ophthalmol</a:t>
            </a:r>
            <a:r>
              <a:rPr lang="en-US" sz="1600" dirty="0"/>
              <a:t> Vis Sci. 2007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1079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1371" y="1600201"/>
            <a:ext cx="109728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CL" sz="4000" dirty="0" err="1"/>
              <a:t>Create</a:t>
            </a:r>
            <a:r>
              <a:rPr lang="es-CL" sz="4000" dirty="0"/>
              <a:t> a </a:t>
            </a:r>
            <a:r>
              <a:rPr lang="es-CL" sz="4000" dirty="0" err="1"/>
              <a:t>direct</a:t>
            </a:r>
            <a:r>
              <a:rPr lang="es-CL" sz="4000" dirty="0"/>
              <a:t> </a:t>
            </a:r>
            <a:r>
              <a:rPr lang="es-CL" sz="4000" dirty="0" err="1"/>
              <a:t>smear</a:t>
            </a:r>
            <a:r>
              <a:rPr lang="es-CL" sz="4000" dirty="0"/>
              <a:t> </a:t>
            </a:r>
            <a:r>
              <a:rPr lang="es-CL" sz="4000" dirty="0" err="1"/>
              <a:t>with</a:t>
            </a:r>
            <a:r>
              <a:rPr lang="es-CL" sz="4000" dirty="0"/>
              <a:t> 2 </a:t>
            </a:r>
            <a:r>
              <a:rPr lang="es-CL" sz="4000" dirty="0" err="1"/>
              <a:t>drops</a:t>
            </a:r>
            <a:r>
              <a:rPr lang="es-CL" sz="4000" dirty="0"/>
              <a:t> (</a:t>
            </a:r>
            <a:r>
              <a:rPr lang="es-CL" sz="4000" dirty="0" err="1"/>
              <a:t>undiluted</a:t>
            </a:r>
            <a:r>
              <a:rPr lang="es-CL" sz="4000" dirty="0"/>
              <a:t>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CL" sz="3600" dirty="0" err="1"/>
              <a:t>Stain</a:t>
            </a:r>
            <a:r>
              <a:rPr lang="es-CL" sz="3600" dirty="0"/>
              <a:t> </a:t>
            </a:r>
            <a:r>
              <a:rPr lang="es-CL" sz="3600" dirty="0" err="1"/>
              <a:t>with</a:t>
            </a:r>
            <a:r>
              <a:rPr lang="es-CL" sz="3600" dirty="0"/>
              <a:t> PAP ultra </a:t>
            </a:r>
            <a:r>
              <a:rPr lang="es-CL" sz="3600" dirty="0" err="1"/>
              <a:t>fast</a:t>
            </a:r>
            <a:r>
              <a:rPr lang="es-CL" sz="3600" dirty="0"/>
              <a:t> </a:t>
            </a:r>
            <a:r>
              <a:rPr lang="es-CL" sz="3600" dirty="0" err="1"/>
              <a:t>to</a:t>
            </a:r>
            <a:r>
              <a:rPr lang="es-CL" sz="3600" dirty="0"/>
              <a:t> </a:t>
            </a:r>
            <a:r>
              <a:rPr lang="es-CL" sz="3600" dirty="0" err="1"/>
              <a:t>diferentiate</a:t>
            </a:r>
            <a:r>
              <a:rPr lang="es-CL" sz="3600" dirty="0"/>
              <a:t>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3200" dirty="0" err="1"/>
              <a:t>Inflamatory</a:t>
            </a:r>
            <a:r>
              <a:rPr lang="es-CL" sz="3200" dirty="0"/>
              <a:t> </a:t>
            </a:r>
            <a:r>
              <a:rPr lang="es-CL" sz="3200" dirty="0" err="1"/>
              <a:t>cells</a:t>
            </a:r>
            <a:endParaRPr lang="es-CL" sz="3200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3200" dirty="0" err="1"/>
              <a:t>Large</a:t>
            </a:r>
            <a:r>
              <a:rPr lang="es-CL" sz="3200" dirty="0"/>
              <a:t> </a:t>
            </a:r>
            <a:r>
              <a:rPr lang="es-CL" sz="3200" dirty="0" err="1"/>
              <a:t>atypical</a:t>
            </a:r>
            <a:r>
              <a:rPr lang="es-CL" sz="3200" dirty="0"/>
              <a:t> </a:t>
            </a:r>
            <a:r>
              <a:rPr lang="es-CL" sz="3200" dirty="0" err="1"/>
              <a:t>cells</a:t>
            </a:r>
            <a:endParaRPr lang="es-CL" sz="3200" dirty="0"/>
          </a:p>
          <a:p>
            <a:pPr lvl="2"/>
            <a:r>
              <a:rPr lang="es-CL" sz="3200" dirty="0" err="1"/>
              <a:t>Other</a:t>
            </a:r>
            <a:r>
              <a:rPr lang="es-CL" sz="3200" dirty="0"/>
              <a:t> material</a:t>
            </a:r>
          </a:p>
          <a:p>
            <a:endParaRPr lang="es-CL" dirty="0"/>
          </a:p>
        </p:txBody>
      </p:sp>
      <p:pic>
        <p:nvPicPr>
          <p:cNvPr id="7" name="1 Imagen" descr="P115000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93" b="51876"/>
          <a:stretch/>
        </p:blipFill>
        <p:spPr bwMode="auto">
          <a:xfrm>
            <a:off x="0" y="0"/>
            <a:ext cx="12192000" cy="102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-3"/>
            <a:ext cx="12192000" cy="1028736"/>
          </a:xfrm>
          <a:prstGeom prst="rect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0" y="0"/>
            <a:ext cx="12192000" cy="102873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1814522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C25C76-8F4F-D329-D777-B6EDC9115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 descr="Imagen que contiene tabla, estrella, grande, cubierto&#10;&#10;Descripción generada automáticamente">
            <a:extLst>
              <a:ext uri="{FF2B5EF4-FFF2-40B4-BE49-F238E27FC236}">
                <a16:creationId xmlns:a16="http://schemas.microsoft.com/office/drawing/2014/main" id="{3CF86181-E36E-3BC9-85EF-5DE6CD7BD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74" y="777922"/>
            <a:ext cx="5264104" cy="5264104"/>
          </a:xfrm>
        </p:spPr>
      </p:pic>
      <p:pic>
        <p:nvPicPr>
          <p:cNvPr id="7" name="Imagen 6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3C34717-15A7-FA9D-32C7-18DDAE5A2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t="11898" b="11344"/>
          <a:stretch/>
        </p:blipFill>
        <p:spPr>
          <a:xfrm>
            <a:off x="6256966" y="777922"/>
            <a:ext cx="5264105" cy="52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0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BCDD32-CDF4-A5EC-9618-E733BE872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Congo Red</a:t>
            </a:r>
          </a:p>
        </p:txBody>
      </p:sp>
      <p:pic>
        <p:nvPicPr>
          <p:cNvPr id="5" name="Marcador de contenido 4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C6DAB5B-72EA-491A-8E83-5C37F9218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243036"/>
            <a:ext cx="5249839" cy="5249839"/>
          </a:xfrm>
        </p:spPr>
      </p:pic>
      <p:pic>
        <p:nvPicPr>
          <p:cNvPr id="7" name="Imagen 6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4BDCB08-D50B-E41C-C3B4-392EC561E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32" y="1243036"/>
            <a:ext cx="5249839" cy="52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8E6F5A-087F-0CC3-41A9-2C4C5157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Diagnosis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3FBDCF-5F94-E83A-59F7-5ECB0DB96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/>
              <a:t>Vitreal</a:t>
            </a:r>
            <a:r>
              <a:rPr lang="es-MX" dirty="0"/>
              <a:t> amiloidosis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88872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vitreous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L" sz="2400"/>
          </a:p>
        </p:txBody>
      </p:sp>
      <p:sp>
        <p:nvSpPr>
          <p:cNvPr id="5" name="AutoShape 4" descr="Image result for vitreous"/>
          <p:cNvSpPr>
            <a:spLocks noChangeAspect="1" noChangeArrowheads="1"/>
          </p:cNvSpPr>
          <p:nvPr/>
        </p:nvSpPr>
        <p:spPr bwMode="auto">
          <a:xfrm>
            <a:off x="410633" y="10585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CL" sz="2400"/>
          </a:p>
        </p:txBody>
      </p:sp>
      <p:pic>
        <p:nvPicPr>
          <p:cNvPr id="14344" name="Picture 8" descr="http://vitrectomyforfloaters.com/wp-content/uploads/2013/12/JD_SUVR0021-TPPV-28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836" y="1814023"/>
            <a:ext cx="4647112" cy="497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 Imagen" descr="P1150002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93" b="51876"/>
          <a:stretch/>
        </p:blipFill>
        <p:spPr bwMode="auto">
          <a:xfrm>
            <a:off x="0" y="0"/>
            <a:ext cx="12192000" cy="102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0" y="-3"/>
            <a:ext cx="12192000" cy="1028736"/>
          </a:xfrm>
          <a:prstGeom prst="rect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0" y="0"/>
            <a:ext cx="12192000" cy="102873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Intraocular </a:t>
            </a:r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sampling</a:t>
            </a:r>
            <a:endParaRPr lang="es-CL" sz="5333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D07DF4-88E3-3DF9-3BC2-F7E508099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33" y="1814023"/>
            <a:ext cx="56007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63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591337"/>
            <a:ext cx="109728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CL" dirty="0" err="1"/>
              <a:t>Masquerade</a:t>
            </a:r>
            <a:r>
              <a:rPr lang="es-CL" dirty="0"/>
              <a:t> síndrome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CL" dirty="0" err="1"/>
              <a:t>Inflamatory</a:t>
            </a:r>
            <a:r>
              <a:rPr lang="es-CL" dirty="0"/>
              <a:t> </a:t>
            </a:r>
            <a:r>
              <a:rPr lang="es-CL" dirty="0" err="1"/>
              <a:t>infectious</a:t>
            </a:r>
            <a:r>
              <a:rPr lang="es-CL" dirty="0"/>
              <a:t> </a:t>
            </a:r>
            <a:r>
              <a:rPr lang="es-CL" dirty="0" err="1"/>
              <a:t>conditions</a:t>
            </a:r>
            <a:endParaRPr lang="es-CL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s-CL" dirty="0" err="1"/>
              <a:t>Lymphoma</a:t>
            </a:r>
            <a:endParaRPr lang="es-CL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s-CL" dirty="0" err="1"/>
              <a:t>Other</a:t>
            </a:r>
            <a:r>
              <a:rPr lang="es-CL" dirty="0"/>
              <a:t> </a:t>
            </a:r>
            <a:r>
              <a:rPr lang="es-CL" dirty="0" err="1"/>
              <a:t>entities</a:t>
            </a:r>
            <a:endParaRPr lang="es-CL" dirty="0"/>
          </a:p>
          <a:p>
            <a:pPr lvl="1"/>
            <a:endParaRPr lang="es-CL" dirty="0"/>
          </a:p>
          <a:p>
            <a:r>
              <a:rPr lang="es-CL" dirty="0"/>
              <a:t>Intraocular tumor </a:t>
            </a:r>
          </a:p>
          <a:p>
            <a:pPr lvl="1"/>
            <a:r>
              <a:rPr lang="es-CL" dirty="0"/>
              <a:t>Direct </a:t>
            </a:r>
            <a:r>
              <a:rPr lang="es-CL" dirty="0" err="1"/>
              <a:t>sampling</a:t>
            </a:r>
            <a:endParaRPr lang="es-CL" dirty="0"/>
          </a:p>
          <a:p>
            <a:pPr lvl="1"/>
            <a:r>
              <a:rPr lang="es-CL" dirty="0" err="1"/>
              <a:t>Aqueous</a:t>
            </a:r>
            <a:r>
              <a:rPr lang="es-CL" dirty="0"/>
              <a:t> </a:t>
            </a:r>
            <a:r>
              <a:rPr lang="es-CL" dirty="0" err="1"/>
              <a:t>tap</a:t>
            </a:r>
            <a:endParaRPr lang="es-CL" dirty="0"/>
          </a:p>
        </p:txBody>
      </p:sp>
      <p:pic>
        <p:nvPicPr>
          <p:cNvPr id="5" name="1 Imagen" descr="P115000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93" b="51876"/>
          <a:stretch/>
        </p:blipFill>
        <p:spPr bwMode="auto">
          <a:xfrm>
            <a:off x="0" y="0"/>
            <a:ext cx="12192000" cy="102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0" y="-3"/>
            <a:ext cx="12192000" cy="1028736"/>
          </a:xfrm>
          <a:prstGeom prst="rect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12192000" cy="102873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2 more </a:t>
            </a:r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common</a:t>
            </a:r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scenario</a:t>
            </a:r>
            <a:endParaRPr lang="es-CL" sz="5333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312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FE49B0A-7658-06D7-A9C4-487208AB3D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DB533415-DAC6-E0E8-DEEE-9EE870BC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CASE 1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A43400B7-EC3B-EB30-3E67-305CB313CD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818077" cy="4351338"/>
          </a:xfrm>
        </p:spPr>
        <p:txBody>
          <a:bodyPr/>
          <a:lstStyle/>
          <a:p>
            <a:r>
              <a:rPr lang="es-CL" dirty="0"/>
              <a:t> 55-year-old.</a:t>
            </a:r>
          </a:p>
          <a:p>
            <a:r>
              <a:rPr lang="es-CL" dirty="0" err="1"/>
              <a:t>Ciliary</a:t>
            </a:r>
            <a:r>
              <a:rPr lang="es-CL" dirty="0"/>
              <a:t> </a:t>
            </a:r>
            <a:r>
              <a:rPr lang="es-CL" dirty="0" err="1"/>
              <a:t>body</a:t>
            </a:r>
            <a:r>
              <a:rPr lang="es-CL" dirty="0"/>
              <a:t> </a:t>
            </a:r>
            <a:r>
              <a:rPr lang="es-CL" dirty="0" err="1"/>
              <a:t>mass</a:t>
            </a:r>
            <a:r>
              <a:rPr lang="es-CL" dirty="0"/>
              <a:t>, </a:t>
            </a:r>
            <a:r>
              <a:rPr lang="es-CL" dirty="0" err="1"/>
              <a:t>pigmented</a:t>
            </a:r>
            <a:r>
              <a:rPr lang="es-CL" dirty="0"/>
              <a:t>.</a:t>
            </a:r>
          </a:p>
          <a:p>
            <a:r>
              <a:rPr lang="es-CL" dirty="0"/>
              <a:t>US: </a:t>
            </a:r>
            <a:r>
              <a:rPr lang="es-CL" dirty="0" err="1"/>
              <a:t>low</a:t>
            </a:r>
            <a:r>
              <a:rPr lang="es-CL" dirty="0"/>
              <a:t> </a:t>
            </a:r>
            <a:r>
              <a:rPr lang="es-CL" dirty="0" err="1"/>
              <a:t>internal</a:t>
            </a:r>
            <a:r>
              <a:rPr lang="es-CL" dirty="0"/>
              <a:t> </a:t>
            </a:r>
            <a:r>
              <a:rPr lang="es-CL" dirty="0" err="1"/>
              <a:t>reflectivity</a:t>
            </a:r>
            <a:r>
              <a:rPr lang="es-CL" dirty="0"/>
              <a:t>.</a:t>
            </a:r>
          </a:p>
          <a:p>
            <a:pPr lvl="1"/>
            <a:r>
              <a:rPr lang="es-CL" dirty="0" err="1"/>
              <a:t>Melanocytoma</a:t>
            </a:r>
            <a:r>
              <a:rPr lang="es-CL" dirty="0"/>
              <a:t> vs Uveal Melanoma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90773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Un grupo de personas en el aire&#10;&#10;Descripción generada automáticamente con confianza baja">
            <a:extLst>
              <a:ext uri="{FF2B5EF4-FFF2-40B4-BE49-F238E27FC236}">
                <a16:creationId xmlns:a16="http://schemas.microsoft.com/office/drawing/2014/main" id="{46628A39-E6F0-43C7-9E11-EECDCE69C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" r="17733"/>
          <a:stretch/>
        </p:blipFill>
        <p:spPr>
          <a:xfrm>
            <a:off x="307532" y="9"/>
            <a:ext cx="7370057" cy="685799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B69DB7B-C5C0-61B4-65CF-4B2BE04159E7}"/>
              </a:ext>
            </a:extLst>
          </p:cNvPr>
          <p:cNvSpPr txBox="1"/>
          <p:nvPr/>
        </p:nvSpPr>
        <p:spPr>
          <a:xfrm>
            <a:off x="8323385" y="4841631"/>
            <a:ext cx="344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SOX10 + uveal melanoma </a:t>
            </a:r>
            <a:r>
              <a:rPr lang="es-CL" dirty="0" err="1"/>
              <a:t>cells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48022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FE49B0A-7658-06D7-A9C4-487208AB3D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" name="Imagen 4" descr="Imagen que contiene monitor&#10;&#10;Descripción generada automáticamente">
            <a:extLst>
              <a:ext uri="{FF2B5EF4-FFF2-40B4-BE49-F238E27FC236}">
                <a16:creationId xmlns:a16="http://schemas.microsoft.com/office/drawing/2014/main" id="{EEC14DEF-8D8E-1042-ECA3-8235ADCD0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4" r="6927" b="16418"/>
          <a:stretch/>
        </p:blipFill>
        <p:spPr>
          <a:xfrm>
            <a:off x="6248400" y="365125"/>
            <a:ext cx="5440907" cy="5490996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DB533415-DAC6-E0E8-DEEE-9EE870BC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CASE 2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A43400B7-EC3B-EB30-3E67-305CB313CD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L" dirty="0"/>
              <a:t> 5-year-old male.</a:t>
            </a:r>
          </a:p>
          <a:p>
            <a:r>
              <a:rPr lang="es-CL" dirty="0" err="1"/>
              <a:t>Hypopion</a:t>
            </a:r>
            <a:endParaRPr lang="es-CL" dirty="0"/>
          </a:p>
          <a:p>
            <a:r>
              <a:rPr lang="es-CL" dirty="0"/>
              <a:t>No </a:t>
            </a:r>
            <a:r>
              <a:rPr lang="es-CL" dirty="0" err="1"/>
              <a:t>other</a:t>
            </a:r>
            <a:r>
              <a:rPr lang="es-CL" dirty="0"/>
              <a:t> medical </a:t>
            </a:r>
            <a:r>
              <a:rPr lang="es-CL" dirty="0" err="1"/>
              <a:t>history</a:t>
            </a:r>
            <a:endParaRPr lang="es-CL" dirty="0"/>
          </a:p>
          <a:p>
            <a:endParaRPr lang="es-CL" dirty="0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FE76BB30-C224-E5A7-1DB6-9FB9326D51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94725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en blanco y morado&#10;&#10;Descripción generada automáticamente con confianza media">
            <a:extLst>
              <a:ext uri="{FF2B5EF4-FFF2-40B4-BE49-F238E27FC236}">
                <a16:creationId xmlns:a16="http://schemas.microsoft.com/office/drawing/2014/main" id="{6D90B1E6-A203-ECEF-5894-5F7915977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31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DA7656D-E5F7-CEB2-B128-80DB011EA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11C24F-E1AB-4BF0-F10F-978FF6E4D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Skin </a:t>
            </a:r>
            <a:r>
              <a:rPr lang="es-CL" dirty="0" err="1"/>
              <a:t>lesions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F30721-FB3D-8DBB-2565-75E41C985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err="1"/>
              <a:t>Biopsied</a:t>
            </a:r>
            <a:r>
              <a:rPr lang="es-CL" dirty="0"/>
              <a:t> and </a:t>
            </a:r>
            <a:r>
              <a:rPr lang="es-CL" dirty="0" err="1"/>
              <a:t>sent</a:t>
            </a:r>
            <a:r>
              <a:rPr lang="es-CL" dirty="0"/>
              <a:t> </a:t>
            </a:r>
            <a:r>
              <a:rPr lang="es-CL" dirty="0" err="1"/>
              <a:t>for</a:t>
            </a:r>
            <a:r>
              <a:rPr lang="es-CL" dirty="0"/>
              <a:t> Flow </a:t>
            </a:r>
            <a:r>
              <a:rPr lang="es-CL" dirty="0" err="1"/>
              <a:t>cytometry</a:t>
            </a:r>
            <a:endParaRPr lang="es-CL" dirty="0"/>
          </a:p>
          <a:p>
            <a:pPr lvl="1"/>
            <a:r>
              <a:rPr lang="es-CL" dirty="0" err="1"/>
              <a:t>Monocytic</a:t>
            </a:r>
            <a:r>
              <a:rPr lang="es-CL" dirty="0"/>
              <a:t> </a:t>
            </a:r>
            <a:r>
              <a:rPr lang="es-CL" dirty="0" err="1"/>
              <a:t>leukemia</a:t>
            </a:r>
            <a:r>
              <a:rPr lang="es-C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8494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FE49B0A-7658-06D7-A9C4-487208AB3D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DB533415-DAC6-E0E8-DEEE-9EE870BC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CASE 3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A43400B7-EC3B-EB30-3E67-305CB313CD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818077" cy="4351338"/>
          </a:xfrm>
        </p:spPr>
        <p:txBody>
          <a:bodyPr/>
          <a:lstStyle/>
          <a:p>
            <a:r>
              <a:rPr lang="es-CL" dirty="0"/>
              <a:t>5 </a:t>
            </a:r>
            <a:r>
              <a:rPr lang="es-CL" dirty="0" err="1"/>
              <a:t>months-old</a:t>
            </a:r>
            <a:r>
              <a:rPr lang="es-CL" dirty="0"/>
              <a:t> </a:t>
            </a:r>
            <a:r>
              <a:rPr lang="es-CL" dirty="0" err="1"/>
              <a:t>female</a:t>
            </a:r>
            <a:endParaRPr lang="es-CL" dirty="0"/>
          </a:p>
          <a:p>
            <a:r>
              <a:rPr lang="es-CL" dirty="0" err="1"/>
              <a:t>Whitish</a:t>
            </a:r>
            <a:r>
              <a:rPr lang="es-CL" dirty="0"/>
              <a:t> </a:t>
            </a:r>
            <a:r>
              <a:rPr lang="es-CL" dirty="0" err="1"/>
              <a:t>lesion</a:t>
            </a:r>
            <a:r>
              <a:rPr lang="es-CL" dirty="0"/>
              <a:t> in inferomedial </a:t>
            </a:r>
            <a:r>
              <a:rPr lang="es-CL" dirty="0" err="1"/>
              <a:t>cuadrant</a:t>
            </a:r>
            <a:r>
              <a:rPr lang="es-CL" dirty="0"/>
              <a:t>.</a:t>
            </a:r>
          </a:p>
          <a:p>
            <a:r>
              <a:rPr lang="es-CL" dirty="0" err="1"/>
              <a:t>Cloudy</a:t>
            </a:r>
            <a:r>
              <a:rPr lang="es-CL" dirty="0"/>
              <a:t> </a:t>
            </a:r>
            <a:r>
              <a:rPr lang="es-CL" dirty="0" err="1"/>
              <a:t>vitreous</a:t>
            </a:r>
            <a:r>
              <a:rPr lang="es-CL" dirty="0"/>
              <a:t>, </a:t>
            </a:r>
            <a:r>
              <a:rPr lang="es-CL" dirty="0" err="1"/>
              <a:t>with</a:t>
            </a:r>
            <a:r>
              <a:rPr lang="es-CL" dirty="0"/>
              <a:t> </a:t>
            </a:r>
            <a:r>
              <a:rPr lang="es-CL" dirty="0" err="1"/>
              <a:t>seeding</a:t>
            </a:r>
            <a:r>
              <a:rPr lang="es-CL" dirty="0"/>
              <a:t>?</a:t>
            </a:r>
          </a:p>
          <a:p>
            <a:r>
              <a:rPr lang="es-CL" dirty="0"/>
              <a:t>US: </a:t>
            </a:r>
            <a:r>
              <a:rPr lang="es-CL" dirty="0" err="1"/>
              <a:t>high</a:t>
            </a:r>
            <a:r>
              <a:rPr lang="es-CL" dirty="0"/>
              <a:t> </a:t>
            </a:r>
            <a:r>
              <a:rPr lang="es-CL" dirty="0" err="1"/>
              <a:t>internal</a:t>
            </a:r>
            <a:r>
              <a:rPr lang="es-CL" dirty="0"/>
              <a:t> </a:t>
            </a:r>
            <a:r>
              <a:rPr lang="es-CL" dirty="0" err="1"/>
              <a:t>reflectivity</a:t>
            </a:r>
            <a:r>
              <a:rPr lang="es-CL" dirty="0"/>
              <a:t>.</a:t>
            </a:r>
          </a:p>
          <a:p>
            <a:r>
              <a:rPr lang="es-CL" dirty="0" err="1"/>
              <a:t>Vitreous</a:t>
            </a:r>
            <a:r>
              <a:rPr lang="es-CL" dirty="0"/>
              <a:t> </a:t>
            </a:r>
            <a:r>
              <a:rPr lang="es-CL" dirty="0" err="1"/>
              <a:t>tap</a:t>
            </a:r>
            <a:r>
              <a:rPr lang="es-CL" dirty="0"/>
              <a:t>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63016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F2F32-7E89-6B6A-E592-82BCA51A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Marcador de contenido 5" descr="Papalote volando en el cielo&#10;&#10;Descripción generada automáticamente con confianza media">
            <a:extLst>
              <a:ext uri="{FF2B5EF4-FFF2-40B4-BE49-F238E27FC236}">
                <a16:creationId xmlns:a16="http://schemas.microsoft.com/office/drawing/2014/main" id="{EAD4B5DD-8D0B-91DF-3F73-4C105B463A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2" y="1690688"/>
            <a:ext cx="5671608" cy="4253706"/>
          </a:xfrm>
        </p:spPr>
      </p:pic>
      <p:pic>
        <p:nvPicPr>
          <p:cNvPr id="8" name="Marcador de contenido 7" descr="Un papalote volando en el cielo&#10;&#10;Descripción generada automáticamente con confianza media">
            <a:extLst>
              <a:ext uri="{FF2B5EF4-FFF2-40B4-BE49-F238E27FC236}">
                <a16:creationId xmlns:a16="http://schemas.microsoft.com/office/drawing/2014/main" id="{6BF86E42-8C43-90E3-3244-20C3743B2D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0688"/>
            <a:ext cx="5671608" cy="4253706"/>
          </a:xfrm>
        </p:spPr>
      </p:pic>
    </p:spTree>
    <p:extLst>
      <p:ext uri="{BB962C8B-B14F-4D97-AF65-F5344CB8AC3E}">
        <p14:creationId xmlns:p14="http://schemas.microsoft.com/office/powerpoint/2010/main" val="89611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DC475-2073-91D2-8856-04B4F321B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Marcador de contenido 5" descr="Un papalote volando en el cielo&#10;&#10;Descripción generada automáticamente">
            <a:extLst>
              <a:ext uri="{FF2B5EF4-FFF2-40B4-BE49-F238E27FC236}">
                <a16:creationId xmlns:a16="http://schemas.microsoft.com/office/drawing/2014/main" id="{F0BF54E8-6CC1-EC57-F2CA-393B26A387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2" y="1535723"/>
            <a:ext cx="5878228" cy="4408671"/>
          </a:xfrm>
        </p:spPr>
      </p:pic>
      <p:pic>
        <p:nvPicPr>
          <p:cNvPr id="8" name="Marcador de contenido 7" descr="Mapa&#10;&#10;Descripción generada automáticamente">
            <a:extLst>
              <a:ext uri="{FF2B5EF4-FFF2-40B4-BE49-F238E27FC236}">
                <a16:creationId xmlns:a16="http://schemas.microsoft.com/office/drawing/2014/main" id="{862394C8-7971-B4C7-DC08-04EE023E42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35723"/>
            <a:ext cx="5878228" cy="4408671"/>
          </a:xfrm>
        </p:spPr>
      </p:pic>
    </p:spTree>
    <p:extLst>
      <p:ext uri="{BB962C8B-B14F-4D97-AF65-F5344CB8AC3E}">
        <p14:creationId xmlns:p14="http://schemas.microsoft.com/office/powerpoint/2010/main" val="2521147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591337"/>
            <a:ext cx="10972800" cy="4525963"/>
          </a:xfrm>
        </p:spPr>
        <p:txBody>
          <a:bodyPr>
            <a:normAutofit/>
          </a:bodyPr>
          <a:lstStyle/>
          <a:p>
            <a:r>
              <a:rPr lang="es-CL" dirty="0" err="1"/>
              <a:t>Masquerade</a:t>
            </a:r>
            <a:r>
              <a:rPr lang="es-CL" dirty="0"/>
              <a:t> síndrome (</a:t>
            </a:r>
            <a:r>
              <a:rPr lang="es-CL" dirty="0" err="1"/>
              <a:t>vitreous</a:t>
            </a:r>
            <a:r>
              <a:rPr lang="es-CL" dirty="0"/>
              <a:t> </a:t>
            </a:r>
            <a:r>
              <a:rPr lang="es-CL" dirty="0" err="1"/>
              <a:t>sampling</a:t>
            </a:r>
            <a:r>
              <a:rPr lang="es-CL" dirty="0"/>
              <a:t>)</a:t>
            </a:r>
          </a:p>
          <a:p>
            <a:pPr lvl="1"/>
            <a:r>
              <a:rPr lang="es-CL" dirty="0" err="1"/>
              <a:t>Inflamatory</a:t>
            </a:r>
            <a:r>
              <a:rPr lang="es-CL" dirty="0"/>
              <a:t> </a:t>
            </a:r>
            <a:r>
              <a:rPr lang="es-CL" dirty="0" err="1"/>
              <a:t>infectious</a:t>
            </a:r>
            <a:r>
              <a:rPr lang="es-CL" dirty="0"/>
              <a:t> </a:t>
            </a:r>
            <a:r>
              <a:rPr lang="es-CL" dirty="0" err="1"/>
              <a:t>conditions</a:t>
            </a:r>
            <a:endParaRPr lang="es-CL" dirty="0"/>
          </a:p>
          <a:p>
            <a:pPr lvl="1"/>
            <a:r>
              <a:rPr lang="es-CL" dirty="0" err="1"/>
              <a:t>Lymphoma</a:t>
            </a:r>
            <a:endParaRPr lang="es-CL" dirty="0"/>
          </a:p>
          <a:p>
            <a:pPr lvl="1"/>
            <a:r>
              <a:rPr lang="es-CL" dirty="0" err="1"/>
              <a:t>Other</a:t>
            </a:r>
            <a:r>
              <a:rPr lang="es-CL" dirty="0"/>
              <a:t> </a:t>
            </a:r>
            <a:r>
              <a:rPr lang="es-CL" dirty="0" err="1"/>
              <a:t>entities</a:t>
            </a:r>
            <a:endParaRPr lang="es-CL" dirty="0"/>
          </a:p>
          <a:p>
            <a:pPr lvl="1"/>
            <a:endParaRPr lang="es-CL" dirty="0"/>
          </a:p>
          <a:p>
            <a:r>
              <a:rPr lang="es-CL" dirty="0"/>
              <a:t>Intraocular tumor </a:t>
            </a:r>
          </a:p>
          <a:p>
            <a:pPr lvl="1"/>
            <a:r>
              <a:rPr lang="es-CL" dirty="0"/>
              <a:t>Direct </a:t>
            </a:r>
            <a:r>
              <a:rPr lang="es-CL" dirty="0" err="1"/>
              <a:t>sampling</a:t>
            </a:r>
            <a:endParaRPr lang="es-CL" dirty="0"/>
          </a:p>
          <a:p>
            <a:pPr lvl="1"/>
            <a:r>
              <a:rPr lang="es-CL" dirty="0" err="1"/>
              <a:t>Aqueous</a:t>
            </a:r>
            <a:r>
              <a:rPr lang="es-CL" dirty="0"/>
              <a:t> </a:t>
            </a:r>
            <a:r>
              <a:rPr lang="es-CL" dirty="0" err="1"/>
              <a:t>tap</a:t>
            </a:r>
            <a:endParaRPr lang="es-CL" dirty="0"/>
          </a:p>
        </p:txBody>
      </p:sp>
      <p:pic>
        <p:nvPicPr>
          <p:cNvPr id="5" name="1 Imagen" descr="P115000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93" b="51876"/>
          <a:stretch/>
        </p:blipFill>
        <p:spPr bwMode="auto">
          <a:xfrm>
            <a:off x="0" y="0"/>
            <a:ext cx="12192000" cy="102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0" y="-3"/>
            <a:ext cx="12192000" cy="1028736"/>
          </a:xfrm>
          <a:prstGeom prst="rect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12192000" cy="102873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2 more </a:t>
            </a:r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common</a:t>
            </a:r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scenario</a:t>
            </a:r>
            <a:endParaRPr lang="es-CL" sz="5333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631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F8DAA-BE65-5081-EB5D-7DD55D2B7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2" name="Marcador de contenido 11" descr="Flor de color morado&#10;&#10;Descripción generada automáticamente con confianza media">
            <a:extLst>
              <a:ext uri="{FF2B5EF4-FFF2-40B4-BE49-F238E27FC236}">
                <a16:creationId xmlns:a16="http://schemas.microsoft.com/office/drawing/2014/main" id="{39DB7FC2-45B0-C743-36C8-C94DB9BB10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10" name="Marcador de contenido 9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A1433A65-F105-6CE2-4FA0-B5BFCFE302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131442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1D25A-C837-98CE-8117-29F3EAD9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Diagnosis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A1846C1-7747-20E2-76BF-F472BF593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Retinoblastoma</a:t>
            </a:r>
          </a:p>
        </p:txBody>
      </p:sp>
    </p:spTree>
    <p:extLst>
      <p:ext uri="{BB962C8B-B14F-4D97-AF65-F5344CB8AC3E}">
        <p14:creationId xmlns:p14="http://schemas.microsoft.com/office/powerpoint/2010/main" val="3200452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29853E-C5E4-2D16-E29A-1CD36325B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Taking</a:t>
            </a:r>
            <a:r>
              <a:rPr lang="es-MX" dirty="0"/>
              <a:t> home </a:t>
            </a:r>
            <a:r>
              <a:rPr lang="es-MX" dirty="0" err="1"/>
              <a:t>messages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1C7EAD-0C97-211A-B262-CA5323057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3600" dirty="0" err="1"/>
              <a:t>Masquerade</a:t>
            </a:r>
            <a:r>
              <a:rPr lang="es-MX" sz="3600" dirty="0"/>
              <a:t> </a:t>
            </a:r>
            <a:r>
              <a:rPr lang="es-MX" sz="3600" dirty="0" err="1"/>
              <a:t>syndrome</a:t>
            </a:r>
            <a:r>
              <a:rPr lang="es-MX" sz="3600" dirty="0"/>
              <a:t> </a:t>
            </a:r>
            <a:r>
              <a:rPr lang="es-MX" sz="3600" dirty="0" err="1"/>
              <a:t>is</a:t>
            </a:r>
            <a:r>
              <a:rPr lang="es-MX" sz="3600" dirty="0"/>
              <a:t> a </a:t>
            </a:r>
            <a:r>
              <a:rPr lang="es-MX" sz="3600" dirty="0" err="1"/>
              <a:t>common</a:t>
            </a:r>
            <a:r>
              <a:rPr lang="es-MX" sz="3600" dirty="0"/>
              <a:t> </a:t>
            </a:r>
            <a:r>
              <a:rPr lang="es-MX" sz="3600" dirty="0" err="1"/>
              <a:t>clinical</a:t>
            </a:r>
            <a:r>
              <a:rPr lang="es-MX" sz="3600" dirty="0"/>
              <a:t> </a:t>
            </a:r>
            <a:r>
              <a:rPr lang="es-MX" sz="3600" dirty="0" err="1"/>
              <a:t>scenario</a:t>
            </a:r>
            <a:r>
              <a:rPr lang="es-MX" sz="3600" dirty="0"/>
              <a:t>.</a:t>
            </a:r>
          </a:p>
          <a:p>
            <a:r>
              <a:rPr lang="es-MX" sz="3600" dirty="0" err="1"/>
              <a:t>Differential</a:t>
            </a:r>
            <a:r>
              <a:rPr lang="es-MX" sz="3600" dirty="0"/>
              <a:t> diagnosis </a:t>
            </a:r>
            <a:r>
              <a:rPr lang="es-MX" sz="3600" dirty="0" err="1"/>
              <a:t>is</a:t>
            </a:r>
            <a:r>
              <a:rPr lang="es-MX" sz="3600" dirty="0"/>
              <a:t> </a:t>
            </a:r>
            <a:r>
              <a:rPr lang="es-MX" sz="3600" dirty="0" err="1"/>
              <a:t>broad</a:t>
            </a:r>
            <a:r>
              <a:rPr lang="es-MX" sz="3600" dirty="0"/>
              <a:t>.</a:t>
            </a:r>
          </a:p>
          <a:p>
            <a:r>
              <a:rPr lang="es-MX" sz="3600" dirty="0" err="1"/>
              <a:t>Sample</a:t>
            </a:r>
            <a:r>
              <a:rPr lang="es-MX" sz="3600" dirty="0"/>
              <a:t> </a:t>
            </a:r>
            <a:r>
              <a:rPr lang="es-MX" sz="3600" dirty="0" err="1"/>
              <a:t>is</a:t>
            </a:r>
            <a:r>
              <a:rPr lang="es-MX" sz="3600" dirty="0"/>
              <a:t> </a:t>
            </a:r>
            <a:r>
              <a:rPr lang="es-MX" sz="3600" dirty="0" err="1"/>
              <a:t>limited</a:t>
            </a:r>
            <a:r>
              <a:rPr lang="es-MX" sz="3600" dirty="0"/>
              <a:t>:</a:t>
            </a:r>
          </a:p>
          <a:p>
            <a:pPr lvl="1"/>
            <a:r>
              <a:rPr lang="es-MX" sz="3200" dirty="0" err="1"/>
              <a:t>Triage</a:t>
            </a:r>
            <a:r>
              <a:rPr lang="es-MX" sz="3200" dirty="0"/>
              <a:t> </a:t>
            </a:r>
            <a:r>
              <a:rPr lang="es-MX" sz="3200" dirty="0" err="1"/>
              <a:t>using</a:t>
            </a:r>
            <a:r>
              <a:rPr lang="es-MX" sz="3200" dirty="0"/>
              <a:t> </a:t>
            </a:r>
            <a:r>
              <a:rPr lang="es-MX" sz="3200" dirty="0" err="1"/>
              <a:t>undiluted</a:t>
            </a:r>
            <a:r>
              <a:rPr lang="es-MX" sz="3200" dirty="0"/>
              <a:t> </a:t>
            </a:r>
            <a:r>
              <a:rPr lang="es-MX" sz="3200" dirty="0" err="1"/>
              <a:t>vitreous</a:t>
            </a:r>
            <a:r>
              <a:rPr lang="es-MX" sz="3200" dirty="0"/>
              <a:t> </a:t>
            </a:r>
            <a:r>
              <a:rPr lang="es-MX" sz="3200" dirty="0" err="1"/>
              <a:t>helps</a:t>
            </a:r>
            <a:r>
              <a:rPr lang="es-MX" sz="3200" dirty="0"/>
              <a:t> </a:t>
            </a:r>
            <a:r>
              <a:rPr lang="es-MX" sz="3200" dirty="0" err="1"/>
              <a:t>to</a:t>
            </a:r>
            <a:r>
              <a:rPr lang="es-MX" sz="3200" dirty="0"/>
              <a:t> </a:t>
            </a:r>
            <a:r>
              <a:rPr lang="es-MX" sz="3200" dirty="0" err="1"/>
              <a:t>prioritize</a:t>
            </a:r>
            <a:r>
              <a:rPr lang="es-MX" sz="3200" dirty="0"/>
              <a:t> </a:t>
            </a:r>
            <a:r>
              <a:rPr lang="es-MX" sz="3200" dirty="0" err="1"/>
              <a:t>studies</a:t>
            </a:r>
            <a:r>
              <a:rPr lang="es-MX" sz="3200" dirty="0"/>
              <a:t>.</a:t>
            </a:r>
          </a:p>
          <a:p>
            <a:pPr lvl="1"/>
            <a:r>
              <a:rPr lang="es-MX" sz="3200" dirty="0" err="1"/>
              <a:t>Multidiciplinary</a:t>
            </a:r>
            <a:r>
              <a:rPr lang="es-MX" sz="3200" dirty="0"/>
              <a:t> </a:t>
            </a:r>
            <a:r>
              <a:rPr lang="es-MX" sz="3200" dirty="0" err="1"/>
              <a:t>collaboration</a:t>
            </a:r>
            <a:r>
              <a:rPr lang="es-MX" sz="3200" dirty="0"/>
              <a:t> </a:t>
            </a:r>
            <a:r>
              <a:rPr lang="es-MX" sz="3200" dirty="0" err="1"/>
              <a:t>is</a:t>
            </a:r>
            <a:r>
              <a:rPr lang="es-MX" sz="3200" dirty="0"/>
              <a:t> </a:t>
            </a:r>
            <a:r>
              <a:rPr lang="es-MX" sz="3200" dirty="0" err="1"/>
              <a:t>needed</a:t>
            </a:r>
            <a:r>
              <a:rPr lang="es-MX" sz="3200"/>
              <a:t>.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2476310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F61DB0-9481-7F9F-E092-BFDDD6F0E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Obrigado</a:t>
            </a:r>
            <a:r>
              <a:rPr lang="es-MX" dirty="0"/>
              <a:t>!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095B75-C9B5-2FB7-8E54-59206CBC5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Zoroquiain@gmail.com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94796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591337"/>
            <a:ext cx="10972800" cy="4525963"/>
          </a:xfrm>
        </p:spPr>
        <p:txBody>
          <a:bodyPr>
            <a:normAutofit/>
          </a:bodyPr>
          <a:lstStyle/>
          <a:p>
            <a:r>
              <a:rPr lang="es-CL" dirty="0" err="1"/>
              <a:t>Necrotizing</a:t>
            </a:r>
            <a:r>
              <a:rPr lang="es-CL" dirty="0"/>
              <a:t> retinitis</a:t>
            </a:r>
          </a:p>
          <a:p>
            <a:pPr lvl="1"/>
            <a:r>
              <a:rPr lang="es-CL" dirty="0"/>
              <a:t>CMV</a:t>
            </a:r>
          </a:p>
          <a:p>
            <a:pPr lvl="1"/>
            <a:r>
              <a:rPr lang="es-CL" dirty="0"/>
              <a:t>HSV</a:t>
            </a:r>
          </a:p>
          <a:p>
            <a:pPr lvl="1"/>
            <a:r>
              <a:rPr lang="es-CL" dirty="0"/>
              <a:t>Toxoplasma</a:t>
            </a:r>
          </a:p>
          <a:p>
            <a:pPr lvl="1"/>
            <a:r>
              <a:rPr lang="es-CL" dirty="0" err="1"/>
              <a:t>Endophtalmitis</a:t>
            </a:r>
            <a:endParaRPr lang="es-CL" dirty="0"/>
          </a:p>
          <a:p>
            <a:pPr lvl="1"/>
            <a:endParaRPr lang="es-CL" dirty="0"/>
          </a:p>
          <a:p>
            <a:r>
              <a:rPr lang="es-CL" dirty="0" err="1"/>
              <a:t>Lymphoma</a:t>
            </a:r>
            <a:endParaRPr lang="es-CL" dirty="0"/>
          </a:p>
          <a:p>
            <a:pPr lvl="1"/>
            <a:r>
              <a:rPr lang="es-CL" dirty="0"/>
              <a:t>DLBCL CNS </a:t>
            </a:r>
            <a:r>
              <a:rPr lang="es-CL" dirty="0" err="1"/>
              <a:t>type</a:t>
            </a:r>
            <a:r>
              <a:rPr lang="es-CL" dirty="0"/>
              <a:t> (PIOL)</a:t>
            </a:r>
          </a:p>
          <a:p>
            <a:endParaRPr lang="es-CL" dirty="0"/>
          </a:p>
          <a:p>
            <a:r>
              <a:rPr lang="es-CL" dirty="0" err="1"/>
              <a:t>Others</a:t>
            </a:r>
            <a:r>
              <a:rPr lang="es-CL" dirty="0"/>
              <a:t>: </a:t>
            </a:r>
            <a:r>
              <a:rPr lang="es-CL" dirty="0" err="1"/>
              <a:t>Uveitis</a:t>
            </a:r>
            <a:r>
              <a:rPr lang="es-CL" dirty="0"/>
              <a:t>, amiloidosis</a:t>
            </a:r>
          </a:p>
        </p:txBody>
      </p:sp>
      <p:pic>
        <p:nvPicPr>
          <p:cNvPr id="5" name="1 Imagen" descr="P115000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93" b="51876"/>
          <a:stretch/>
        </p:blipFill>
        <p:spPr bwMode="auto">
          <a:xfrm>
            <a:off x="0" y="0"/>
            <a:ext cx="12192000" cy="102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0" y="-3"/>
            <a:ext cx="12192000" cy="1028736"/>
          </a:xfrm>
          <a:prstGeom prst="rect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12192000" cy="102873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Masquerade</a:t>
            </a:r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syndrome</a:t>
            </a:r>
            <a:endParaRPr lang="es-CL" sz="5333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235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1371" y="1600201"/>
            <a:ext cx="10972800" cy="4525963"/>
          </a:xfrm>
        </p:spPr>
        <p:txBody>
          <a:bodyPr/>
          <a:lstStyle/>
          <a:p>
            <a:r>
              <a:rPr lang="es-CL" dirty="0"/>
              <a:t>3 </a:t>
            </a:r>
            <a:r>
              <a:rPr lang="es-CL" dirty="0" err="1"/>
              <a:t>samples</a:t>
            </a:r>
            <a:endParaRPr lang="es-CL" dirty="0"/>
          </a:p>
          <a:p>
            <a:pPr lvl="1"/>
            <a:r>
              <a:rPr lang="es-CL" dirty="0" err="1"/>
              <a:t>Undiluted</a:t>
            </a:r>
            <a:r>
              <a:rPr lang="es-CL" dirty="0"/>
              <a:t> </a:t>
            </a:r>
            <a:r>
              <a:rPr lang="es-CL" dirty="0" err="1"/>
              <a:t>vitreous</a:t>
            </a:r>
            <a:endParaRPr lang="es-CL" dirty="0"/>
          </a:p>
          <a:p>
            <a:pPr lvl="1"/>
            <a:r>
              <a:rPr lang="es-CL" dirty="0" err="1"/>
              <a:t>Diluted</a:t>
            </a:r>
            <a:r>
              <a:rPr lang="es-CL" dirty="0"/>
              <a:t> </a:t>
            </a:r>
            <a:r>
              <a:rPr lang="es-CL" dirty="0" err="1"/>
              <a:t>vitreous</a:t>
            </a:r>
            <a:endParaRPr lang="es-CL" dirty="0"/>
          </a:p>
          <a:p>
            <a:pPr lvl="1"/>
            <a:r>
              <a:rPr lang="es-CL" i="1" dirty="0" err="1"/>
              <a:t>Cassette</a:t>
            </a:r>
            <a:endParaRPr lang="es-CL" i="1" dirty="0"/>
          </a:p>
        </p:txBody>
      </p:sp>
      <p:pic>
        <p:nvPicPr>
          <p:cNvPr id="3074" name="Picture 2" descr="https://www.superinnomed.com.mx/content/images/thumbs/0002512_102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152" y="1838306"/>
            <a:ext cx="3311691" cy="331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ebayimg.com/thumbs/images/g/a5YAAOSwDmBY4n0-/s-l22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03" y="1604799"/>
            <a:ext cx="3360373" cy="4500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1 Imagen" descr="P1150002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93" b="51876"/>
          <a:stretch/>
        </p:blipFill>
        <p:spPr bwMode="auto">
          <a:xfrm>
            <a:off x="0" y="0"/>
            <a:ext cx="12192000" cy="102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-3"/>
            <a:ext cx="12192000" cy="1028736"/>
          </a:xfrm>
          <a:prstGeom prst="rect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0" y="0"/>
            <a:ext cx="12192000" cy="102873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Masquerade</a:t>
            </a:r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syndrome</a:t>
            </a:r>
            <a:endParaRPr lang="es-CL" sz="5333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73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1371" y="1600201"/>
            <a:ext cx="10972800" cy="4525963"/>
          </a:xfrm>
        </p:spPr>
        <p:txBody>
          <a:bodyPr>
            <a:normAutofit/>
          </a:bodyPr>
          <a:lstStyle/>
          <a:p>
            <a:r>
              <a:rPr lang="es-CL" sz="4000" dirty="0" err="1"/>
              <a:t>Create</a:t>
            </a:r>
            <a:r>
              <a:rPr lang="es-CL" sz="4000" dirty="0"/>
              <a:t> a </a:t>
            </a:r>
            <a:r>
              <a:rPr lang="es-CL" sz="4000" dirty="0" err="1"/>
              <a:t>direct</a:t>
            </a:r>
            <a:r>
              <a:rPr lang="es-CL" sz="4000" dirty="0"/>
              <a:t> </a:t>
            </a:r>
            <a:r>
              <a:rPr lang="es-CL" sz="4000" dirty="0" err="1"/>
              <a:t>smear</a:t>
            </a:r>
            <a:r>
              <a:rPr lang="es-CL" sz="4000" dirty="0"/>
              <a:t> </a:t>
            </a:r>
            <a:r>
              <a:rPr lang="es-CL" sz="4000" dirty="0" err="1"/>
              <a:t>with</a:t>
            </a:r>
            <a:r>
              <a:rPr lang="es-CL" sz="4000" dirty="0"/>
              <a:t> 2 </a:t>
            </a:r>
            <a:r>
              <a:rPr lang="es-CL" sz="4000" dirty="0" err="1"/>
              <a:t>drops</a:t>
            </a:r>
            <a:r>
              <a:rPr lang="es-CL" sz="4000" dirty="0"/>
              <a:t> (</a:t>
            </a:r>
            <a:r>
              <a:rPr lang="es-CL" sz="4000" dirty="0" err="1"/>
              <a:t>undiluted</a:t>
            </a:r>
            <a:r>
              <a:rPr lang="es-CL" sz="4000" dirty="0"/>
              <a:t>)</a:t>
            </a:r>
          </a:p>
          <a:p>
            <a:pPr lvl="1"/>
            <a:r>
              <a:rPr lang="es-CL" sz="3600" dirty="0" err="1"/>
              <a:t>Stain</a:t>
            </a:r>
            <a:r>
              <a:rPr lang="es-CL" sz="3600" dirty="0"/>
              <a:t> </a:t>
            </a:r>
            <a:r>
              <a:rPr lang="es-CL" sz="3600" dirty="0" err="1"/>
              <a:t>with</a:t>
            </a:r>
            <a:r>
              <a:rPr lang="es-CL" sz="3600" dirty="0"/>
              <a:t> PAP ultra </a:t>
            </a:r>
            <a:r>
              <a:rPr lang="es-CL" sz="3600" dirty="0" err="1"/>
              <a:t>fast</a:t>
            </a:r>
            <a:r>
              <a:rPr lang="es-CL" sz="3600" dirty="0"/>
              <a:t> </a:t>
            </a:r>
            <a:r>
              <a:rPr lang="es-CL" sz="3600" dirty="0" err="1"/>
              <a:t>to</a:t>
            </a:r>
            <a:r>
              <a:rPr lang="es-CL" sz="3600" dirty="0"/>
              <a:t> </a:t>
            </a:r>
            <a:r>
              <a:rPr lang="es-CL" sz="3600" dirty="0" err="1"/>
              <a:t>diferentiate</a:t>
            </a:r>
            <a:r>
              <a:rPr lang="es-CL" sz="3600" dirty="0"/>
              <a:t>:</a:t>
            </a:r>
          </a:p>
          <a:p>
            <a:pPr lvl="2"/>
            <a:r>
              <a:rPr lang="es-CL" sz="3200" dirty="0" err="1"/>
              <a:t>Inflamatory</a:t>
            </a:r>
            <a:r>
              <a:rPr lang="es-CL" sz="3200" dirty="0"/>
              <a:t> </a:t>
            </a:r>
            <a:r>
              <a:rPr lang="es-CL" sz="3200" dirty="0" err="1"/>
              <a:t>cells</a:t>
            </a:r>
            <a:endParaRPr lang="es-CL" sz="3200" dirty="0"/>
          </a:p>
          <a:p>
            <a:pPr lvl="2"/>
            <a:r>
              <a:rPr lang="es-CL" sz="3200" dirty="0" err="1"/>
              <a:t>Large</a:t>
            </a:r>
            <a:r>
              <a:rPr lang="es-CL" sz="3200" dirty="0"/>
              <a:t> </a:t>
            </a:r>
            <a:r>
              <a:rPr lang="es-CL" sz="3200" dirty="0" err="1"/>
              <a:t>atypical</a:t>
            </a:r>
            <a:r>
              <a:rPr lang="es-CL" sz="3200" dirty="0"/>
              <a:t> </a:t>
            </a:r>
            <a:r>
              <a:rPr lang="es-CL" sz="3200" dirty="0" err="1"/>
              <a:t>cells</a:t>
            </a:r>
            <a:endParaRPr lang="es-CL" sz="3200" dirty="0"/>
          </a:p>
          <a:p>
            <a:pPr lvl="2"/>
            <a:r>
              <a:rPr lang="es-CL" sz="3200" dirty="0" err="1"/>
              <a:t>Other</a:t>
            </a:r>
            <a:r>
              <a:rPr lang="es-CL" sz="3200" dirty="0"/>
              <a:t> material</a:t>
            </a:r>
          </a:p>
          <a:p>
            <a:endParaRPr lang="es-CL" dirty="0"/>
          </a:p>
        </p:txBody>
      </p:sp>
      <p:pic>
        <p:nvPicPr>
          <p:cNvPr id="7" name="1 Imagen" descr="P115000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93" b="51876"/>
          <a:stretch/>
        </p:blipFill>
        <p:spPr bwMode="auto">
          <a:xfrm>
            <a:off x="0" y="0"/>
            <a:ext cx="12192000" cy="102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-3"/>
            <a:ext cx="12192000" cy="1028736"/>
          </a:xfrm>
          <a:prstGeom prst="rect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0" y="0"/>
            <a:ext cx="12192000" cy="102873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4139846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316765"/>
            <a:ext cx="10972800" cy="4525963"/>
          </a:xfrm>
        </p:spPr>
        <p:txBody>
          <a:bodyPr/>
          <a:lstStyle/>
          <a:p>
            <a:r>
              <a:rPr lang="es-CL" dirty="0" err="1"/>
              <a:t>Neutrofils</a:t>
            </a:r>
            <a:r>
              <a:rPr lang="es-CL" dirty="0"/>
              <a:t> and </a:t>
            </a:r>
            <a:r>
              <a:rPr lang="es-CL" dirty="0" err="1"/>
              <a:t>necrotic</a:t>
            </a:r>
            <a:r>
              <a:rPr lang="es-CL" dirty="0"/>
              <a:t> </a:t>
            </a:r>
            <a:r>
              <a:rPr lang="es-CL" dirty="0" err="1"/>
              <a:t>debri</a:t>
            </a:r>
            <a:endParaRPr lang="es-CL" dirty="0"/>
          </a:p>
          <a:p>
            <a:pPr lvl="1"/>
            <a:r>
              <a:rPr lang="es-CL" dirty="0"/>
              <a:t>PCR and cultures </a:t>
            </a:r>
            <a:r>
              <a:rPr lang="es-CL" dirty="0" err="1"/>
              <a:t>with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diluted</a:t>
            </a:r>
            <a:r>
              <a:rPr lang="es-CL" dirty="0"/>
              <a:t> and </a:t>
            </a:r>
            <a:r>
              <a:rPr lang="es-CL" dirty="0" err="1"/>
              <a:t>undiluted</a:t>
            </a:r>
            <a:r>
              <a:rPr lang="es-CL" dirty="0"/>
              <a:t> </a:t>
            </a:r>
            <a:r>
              <a:rPr lang="es-CL" dirty="0" err="1"/>
              <a:t>sample</a:t>
            </a:r>
            <a:endParaRPr lang="es-CL" dirty="0"/>
          </a:p>
          <a:p>
            <a:pPr lvl="1"/>
            <a:r>
              <a:rPr lang="es-CL" dirty="0" err="1"/>
              <a:t>Cytospins</a:t>
            </a:r>
            <a:r>
              <a:rPr lang="es-CL" dirty="0"/>
              <a:t> </a:t>
            </a:r>
            <a:r>
              <a:rPr lang="es-CL" dirty="0" err="1"/>
              <a:t>from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cassette</a:t>
            </a:r>
            <a:endParaRPr lang="es-CL" dirty="0"/>
          </a:p>
        </p:txBody>
      </p:sp>
      <p:pic>
        <p:nvPicPr>
          <p:cNvPr id="4" name="Picture 2" descr="G:\DCIM\100OLYMP\PB280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07" t="35379" r="17349" b="8345"/>
          <a:stretch/>
        </p:blipFill>
        <p:spPr bwMode="auto">
          <a:xfrm>
            <a:off x="6204529" y="2628731"/>
            <a:ext cx="5188871" cy="358224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 Imagen" descr="P1150002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93" b="51876"/>
          <a:stretch/>
        </p:blipFill>
        <p:spPr bwMode="auto">
          <a:xfrm>
            <a:off x="0" y="0"/>
            <a:ext cx="12192000" cy="102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-3"/>
            <a:ext cx="12192000" cy="1028736"/>
          </a:xfrm>
          <a:prstGeom prst="rect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0" y="0"/>
            <a:ext cx="12192000" cy="102873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Triage</a:t>
            </a:r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with</a:t>
            </a:r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inflammation</a:t>
            </a:r>
            <a:endParaRPr lang="es-CL" sz="5333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86AF79F-6615-A11E-948E-92C40D49E065}"/>
              </a:ext>
            </a:extLst>
          </p:cNvPr>
          <p:cNvSpPr txBox="1"/>
          <p:nvPr/>
        </p:nvSpPr>
        <p:spPr>
          <a:xfrm>
            <a:off x="480645" y="6424246"/>
            <a:ext cx="7280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Chronic</a:t>
            </a:r>
            <a:r>
              <a:rPr lang="es-CL" dirty="0"/>
              <a:t> </a:t>
            </a:r>
            <a:r>
              <a:rPr lang="es-CL" dirty="0" err="1"/>
              <a:t>endophthalmitis</a:t>
            </a:r>
            <a:r>
              <a:rPr lang="es-CL" dirty="0"/>
              <a:t> </a:t>
            </a:r>
            <a:r>
              <a:rPr lang="es-CL" dirty="0" err="1"/>
              <a:t>due</a:t>
            </a:r>
            <a:r>
              <a:rPr lang="es-CL" dirty="0"/>
              <a:t> </a:t>
            </a:r>
            <a:r>
              <a:rPr lang="es-CL" dirty="0" err="1"/>
              <a:t>to</a:t>
            </a:r>
            <a:r>
              <a:rPr lang="es-CL" dirty="0"/>
              <a:t> </a:t>
            </a:r>
            <a:r>
              <a:rPr lang="es-CL" dirty="0" err="1"/>
              <a:t>candida</a:t>
            </a:r>
            <a:r>
              <a:rPr lang="es-CL" dirty="0"/>
              <a:t> after </a:t>
            </a:r>
            <a:r>
              <a:rPr lang="es-CL" dirty="0" err="1"/>
              <a:t>cataract</a:t>
            </a:r>
            <a:r>
              <a:rPr lang="es-CL" dirty="0"/>
              <a:t> </a:t>
            </a:r>
            <a:r>
              <a:rPr lang="es-CL" dirty="0" err="1"/>
              <a:t>surgery</a:t>
            </a:r>
            <a:r>
              <a:rPr lang="es-CL" dirty="0"/>
              <a:t>.</a:t>
            </a:r>
          </a:p>
        </p:txBody>
      </p:sp>
      <p:pic>
        <p:nvPicPr>
          <p:cNvPr id="6" name="3 Marcador de contenido">
            <a:extLst>
              <a:ext uri="{FF2B5EF4-FFF2-40B4-BE49-F238E27FC236}">
                <a16:creationId xmlns:a16="http://schemas.microsoft.com/office/drawing/2014/main" id="{97FE3263-E462-70B8-496A-C8D74EEA3F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5" t="-686" r="8105" b="22872"/>
          <a:stretch/>
        </p:blipFill>
        <p:spPr>
          <a:xfrm>
            <a:off x="733887" y="2628731"/>
            <a:ext cx="5188872" cy="35822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894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316765"/>
            <a:ext cx="10972800" cy="4525963"/>
          </a:xfrm>
        </p:spPr>
        <p:txBody>
          <a:bodyPr/>
          <a:lstStyle/>
          <a:p>
            <a:r>
              <a:rPr lang="es-CL" dirty="0" err="1"/>
              <a:t>Histiocytes</a:t>
            </a:r>
            <a:endParaRPr lang="es-CL" dirty="0"/>
          </a:p>
          <a:p>
            <a:pPr lvl="1"/>
            <a:r>
              <a:rPr lang="es-CL" dirty="0"/>
              <a:t>PCR and cultures </a:t>
            </a:r>
            <a:r>
              <a:rPr lang="es-CL" dirty="0" err="1"/>
              <a:t>with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diluted</a:t>
            </a:r>
            <a:r>
              <a:rPr lang="es-CL" dirty="0"/>
              <a:t> and </a:t>
            </a:r>
            <a:r>
              <a:rPr lang="es-CL" dirty="0" err="1"/>
              <a:t>undiluted</a:t>
            </a:r>
            <a:r>
              <a:rPr lang="es-CL" dirty="0"/>
              <a:t> </a:t>
            </a:r>
            <a:r>
              <a:rPr lang="es-CL" dirty="0" err="1"/>
              <a:t>sample</a:t>
            </a:r>
            <a:endParaRPr lang="es-CL" dirty="0"/>
          </a:p>
          <a:p>
            <a:pPr lvl="1"/>
            <a:r>
              <a:rPr lang="es-CL" dirty="0" err="1"/>
              <a:t>Cytospin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cytocentrifugate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cassette</a:t>
            </a:r>
            <a:endParaRPr lang="es-CL" dirty="0"/>
          </a:p>
        </p:txBody>
      </p:sp>
      <p:pic>
        <p:nvPicPr>
          <p:cNvPr id="7" name="1 Imagen" descr="P115000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93" b="51876"/>
          <a:stretch/>
        </p:blipFill>
        <p:spPr bwMode="auto">
          <a:xfrm>
            <a:off x="0" y="0"/>
            <a:ext cx="12192000" cy="102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-3"/>
            <a:ext cx="12192000" cy="1028736"/>
          </a:xfrm>
          <a:prstGeom prst="rect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0" y="0"/>
            <a:ext cx="12192000" cy="102873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Triage</a:t>
            </a:r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with</a:t>
            </a:r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s-CL" sz="5333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inflammation</a:t>
            </a:r>
            <a:endParaRPr lang="es-CL" sz="5333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4 Marcador de contenido">
            <a:extLst>
              <a:ext uri="{FF2B5EF4-FFF2-40B4-BE49-F238E27FC236}">
                <a16:creationId xmlns:a16="http://schemas.microsoft.com/office/drawing/2014/main" id="{B57580BE-E390-7C01-BDE1-E72EB982CC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6" t="37763" r="31725" b="24765"/>
          <a:stretch/>
        </p:blipFill>
        <p:spPr>
          <a:xfrm>
            <a:off x="960888" y="2820800"/>
            <a:ext cx="4551979" cy="34773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3 Marcador de contenido">
            <a:extLst>
              <a:ext uri="{FF2B5EF4-FFF2-40B4-BE49-F238E27FC236}">
                <a16:creationId xmlns:a16="http://schemas.microsoft.com/office/drawing/2014/main" id="{0E61183C-6BD6-C56B-B03C-F62459ED8D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1" t="26710" r="42636" b="30582"/>
          <a:stretch/>
        </p:blipFill>
        <p:spPr>
          <a:xfrm>
            <a:off x="6299665" y="2820800"/>
            <a:ext cx="4364814" cy="34723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2E77940-97B8-3059-40ED-E3A1016D7FA4}"/>
              </a:ext>
            </a:extLst>
          </p:cNvPr>
          <p:cNvSpPr txBox="1"/>
          <p:nvPr/>
        </p:nvSpPr>
        <p:spPr>
          <a:xfrm>
            <a:off x="480645" y="6424246"/>
            <a:ext cx="7280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Sarcoidosis. (QT negative and </a:t>
            </a:r>
            <a:r>
              <a:rPr lang="es-CL" dirty="0" err="1"/>
              <a:t>Ct-scan</a:t>
            </a:r>
            <a:r>
              <a:rPr lang="es-CL" dirty="0"/>
              <a:t> </a:t>
            </a:r>
            <a:r>
              <a:rPr lang="es-CL" dirty="0" err="1"/>
              <a:t>consistant</a:t>
            </a:r>
            <a:r>
              <a:rPr lang="es-CL" dirty="0"/>
              <a:t>.) </a:t>
            </a:r>
          </a:p>
        </p:txBody>
      </p:sp>
    </p:spTree>
    <p:extLst>
      <p:ext uri="{BB962C8B-B14F-4D97-AF65-F5344CB8AC3E}">
        <p14:creationId xmlns:p14="http://schemas.microsoft.com/office/powerpoint/2010/main" val="6068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1371" y="1600201"/>
            <a:ext cx="109728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CL" sz="4000" dirty="0" err="1"/>
              <a:t>Create</a:t>
            </a:r>
            <a:r>
              <a:rPr lang="es-CL" sz="4000" dirty="0"/>
              <a:t> a </a:t>
            </a:r>
            <a:r>
              <a:rPr lang="es-CL" sz="4000" dirty="0" err="1"/>
              <a:t>direct</a:t>
            </a:r>
            <a:r>
              <a:rPr lang="es-CL" sz="4000" dirty="0"/>
              <a:t> </a:t>
            </a:r>
            <a:r>
              <a:rPr lang="es-CL" sz="4000" dirty="0" err="1"/>
              <a:t>smear</a:t>
            </a:r>
            <a:r>
              <a:rPr lang="es-CL" sz="4000" dirty="0"/>
              <a:t> </a:t>
            </a:r>
            <a:r>
              <a:rPr lang="es-CL" sz="4000" dirty="0" err="1"/>
              <a:t>with</a:t>
            </a:r>
            <a:r>
              <a:rPr lang="es-CL" sz="4000" dirty="0"/>
              <a:t> 2 </a:t>
            </a:r>
            <a:r>
              <a:rPr lang="es-CL" sz="4000" dirty="0" err="1"/>
              <a:t>drops</a:t>
            </a:r>
            <a:r>
              <a:rPr lang="es-CL" sz="4000" dirty="0"/>
              <a:t> (</a:t>
            </a:r>
            <a:r>
              <a:rPr lang="es-CL" sz="4000" dirty="0" err="1"/>
              <a:t>undiluted</a:t>
            </a:r>
            <a:r>
              <a:rPr lang="es-CL" sz="4000" dirty="0"/>
              <a:t>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CL" sz="3600" dirty="0" err="1"/>
              <a:t>Stain</a:t>
            </a:r>
            <a:r>
              <a:rPr lang="es-CL" sz="3600" dirty="0"/>
              <a:t> </a:t>
            </a:r>
            <a:r>
              <a:rPr lang="es-CL" sz="3600" dirty="0" err="1"/>
              <a:t>with</a:t>
            </a:r>
            <a:r>
              <a:rPr lang="es-CL" sz="3600" dirty="0"/>
              <a:t> PAP ultra </a:t>
            </a:r>
            <a:r>
              <a:rPr lang="es-CL" sz="3600" dirty="0" err="1"/>
              <a:t>fast</a:t>
            </a:r>
            <a:r>
              <a:rPr lang="es-CL" sz="3600" dirty="0"/>
              <a:t> </a:t>
            </a:r>
            <a:r>
              <a:rPr lang="es-CL" sz="3600" dirty="0" err="1"/>
              <a:t>to</a:t>
            </a:r>
            <a:r>
              <a:rPr lang="es-CL" sz="3600" dirty="0"/>
              <a:t> </a:t>
            </a:r>
            <a:r>
              <a:rPr lang="es-CL" sz="3600" dirty="0" err="1"/>
              <a:t>diferentiate</a:t>
            </a:r>
            <a:r>
              <a:rPr lang="es-CL" sz="3600" dirty="0"/>
              <a:t>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s-CL" sz="3200" dirty="0" err="1"/>
              <a:t>Inflamatory</a:t>
            </a:r>
            <a:r>
              <a:rPr lang="es-CL" sz="3200" dirty="0"/>
              <a:t> </a:t>
            </a:r>
            <a:r>
              <a:rPr lang="es-CL" sz="3200" dirty="0" err="1"/>
              <a:t>cells</a:t>
            </a:r>
            <a:endParaRPr lang="es-CL" sz="3200" dirty="0"/>
          </a:p>
          <a:p>
            <a:pPr lvl="2"/>
            <a:r>
              <a:rPr lang="es-CL" sz="3200" dirty="0" err="1"/>
              <a:t>Large</a:t>
            </a:r>
            <a:r>
              <a:rPr lang="es-CL" sz="3200" dirty="0"/>
              <a:t> </a:t>
            </a:r>
            <a:r>
              <a:rPr lang="es-CL" sz="3200" dirty="0" err="1"/>
              <a:t>atypical</a:t>
            </a:r>
            <a:r>
              <a:rPr lang="es-CL" sz="3200" dirty="0"/>
              <a:t> </a:t>
            </a:r>
            <a:r>
              <a:rPr lang="es-CL" sz="3200" dirty="0" err="1"/>
              <a:t>cells</a:t>
            </a:r>
            <a:endParaRPr lang="es-CL" sz="3200" dirty="0"/>
          </a:p>
          <a:p>
            <a:pPr lvl="2"/>
            <a:r>
              <a:rPr lang="es-CL" sz="3200" dirty="0" err="1"/>
              <a:t>Other</a:t>
            </a:r>
            <a:r>
              <a:rPr lang="es-CL" sz="3200" dirty="0"/>
              <a:t> material</a:t>
            </a:r>
          </a:p>
          <a:p>
            <a:endParaRPr lang="es-CL" dirty="0"/>
          </a:p>
        </p:txBody>
      </p:sp>
      <p:pic>
        <p:nvPicPr>
          <p:cNvPr id="7" name="1 Imagen" descr="P115000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93" b="51876"/>
          <a:stretch/>
        </p:blipFill>
        <p:spPr bwMode="auto">
          <a:xfrm>
            <a:off x="0" y="0"/>
            <a:ext cx="12192000" cy="102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-3"/>
            <a:ext cx="12192000" cy="1028736"/>
          </a:xfrm>
          <a:prstGeom prst="rect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0" y="0"/>
            <a:ext cx="12192000" cy="102873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333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17162589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3322</TotalTime>
  <Words>631</Words>
  <Application>Microsoft Office PowerPoint</Application>
  <PresentationFormat>Widescreen</PresentationFormat>
  <Paragraphs>141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Cambria</vt:lpstr>
      <vt:lpstr>Times New Roman</vt:lpstr>
      <vt:lpstr>Wingdings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Vitrectomia </vt:lpstr>
      <vt:lpstr>Ancilliary techniques</vt:lpstr>
      <vt:lpstr>ICC versus FC</vt:lpstr>
      <vt:lpstr>PCR</vt:lpstr>
      <vt:lpstr>Biochemical analysis (ELISA)</vt:lpstr>
      <vt:lpstr>Apresentação do PowerPoint</vt:lpstr>
      <vt:lpstr>Apresentação do PowerPoint</vt:lpstr>
      <vt:lpstr>Congo Red</vt:lpstr>
      <vt:lpstr>Diagnosis</vt:lpstr>
      <vt:lpstr>Apresentação do PowerPoint</vt:lpstr>
      <vt:lpstr>CASE 1</vt:lpstr>
      <vt:lpstr>Apresentação do PowerPoint</vt:lpstr>
      <vt:lpstr>CASE 2</vt:lpstr>
      <vt:lpstr>Apresentação do PowerPoint</vt:lpstr>
      <vt:lpstr>Apresentação do PowerPoint</vt:lpstr>
      <vt:lpstr>Skin lesions</vt:lpstr>
      <vt:lpstr>CASE 3</vt:lpstr>
      <vt:lpstr>Apresentação do PowerPoint</vt:lpstr>
      <vt:lpstr>Apresentação do PowerPoint</vt:lpstr>
      <vt:lpstr>Apresentação do PowerPoint</vt:lpstr>
      <vt:lpstr>Diagnosis</vt:lpstr>
      <vt:lpstr>Taking home messages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Zoroquiain Vélez</dc:creator>
  <cp:lastModifiedBy>CN</cp:lastModifiedBy>
  <cp:revision>3</cp:revision>
  <dcterms:created xsi:type="dcterms:W3CDTF">2024-03-11T19:01:16Z</dcterms:created>
  <dcterms:modified xsi:type="dcterms:W3CDTF">2024-05-31T13:57:12Z</dcterms:modified>
</cp:coreProperties>
</file>